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0" r:id="rId3"/>
    <p:sldMasterId id="2147483676" r:id="rId4"/>
  </p:sldMasterIdLst>
  <p:notesMasterIdLst>
    <p:notesMasterId r:id="rId43"/>
  </p:notesMasterIdLst>
  <p:sldIdLst>
    <p:sldId id="302" r:id="rId5"/>
    <p:sldId id="348" r:id="rId6"/>
    <p:sldId id="303" r:id="rId7"/>
    <p:sldId id="257" r:id="rId8"/>
    <p:sldId id="305" r:id="rId9"/>
    <p:sldId id="304" r:id="rId10"/>
    <p:sldId id="306" r:id="rId11"/>
    <p:sldId id="307" r:id="rId12"/>
    <p:sldId id="259" r:id="rId13"/>
    <p:sldId id="308" r:id="rId14"/>
    <p:sldId id="310" r:id="rId15"/>
    <p:sldId id="312" r:id="rId16"/>
    <p:sldId id="309" r:id="rId17"/>
    <p:sldId id="311" r:id="rId18"/>
    <p:sldId id="313" r:id="rId19"/>
    <p:sldId id="314" r:id="rId20"/>
    <p:sldId id="315" r:id="rId21"/>
    <p:sldId id="316" r:id="rId22"/>
    <p:sldId id="319" r:id="rId23"/>
    <p:sldId id="320" r:id="rId24"/>
    <p:sldId id="325" r:id="rId25"/>
    <p:sldId id="321" r:id="rId26"/>
    <p:sldId id="323" r:id="rId27"/>
    <p:sldId id="322" r:id="rId28"/>
    <p:sldId id="324" r:id="rId29"/>
    <p:sldId id="326" r:id="rId30"/>
    <p:sldId id="327" r:id="rId31"/>
    <p:sldId id="335" r:id="rId32"/>
    <p:sldId id="336" r:id="rId33"/>
    <p:sldId id="339" r:id="rId34"/>
    <p:sldId id="338" r:id="rId35"/>
    <p:sldId id="341" r:id="rId36"/>
    <p:sldId id="342" r:id="rId37"/>
    <p:sldId id="343" r:id="rId38"/>
    <p:sldId id="344" r:id="rId39"/>
    <p:sldId id="346" r:id="rId40"/>
    <p:sldId id="345" r:id="rId41"/>
    <p:sldId id="347" r:id="rId42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D1"/>
    <a:srgbClr val="FF6E1F"/>
    <a:srgbClr val="FF0066"/>
    <a:srgbClr val="EBF5FF"/>
    <a:srgbClr val="FFE890"/>
    <a:srgbClr val="B4DE86"/>
    <a:srgbClr val="F3F9FF"/>
    <a:srgbClr val="1BB079"/>
    <a:srgbClr val="5DBEB1"/>
    <a:srgbClr val="0B6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546" y="5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DF2-7069-4176-97AD-04CED623B539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785F-E936-4274-9466-765217A1A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6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31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27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6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41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35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79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59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68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>
                <a:solidFill>
                  <a:prstClr val="black"/>
                </a:solidFill>
              </a:rPr>
              <a:pPr/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22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527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56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964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72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709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01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510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80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6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FEE7F-0E58-4ACB-A164-564486CEA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EF8604A-6692-44AF-BE0F-2CBB294C6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17B34-14B8-4EE0-8100-9B275CCD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0F8D4D-17B4-4513-AB40-5534A882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9E2EA8-F389-48BB-9EBC-53DC1A4D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403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0051DE-5A76-41D9-AA31-54B18DAD0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09D7A39-DE31-49B5-AA00-CF570A8EF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B526D7-E95D-4D60-8CF9-46D4DDD4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AD0606-B009-440F-99A0-E3458282F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99F340-C763-4BC0-BAE2-F44144191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31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DDEF74-3317-40EC-B587-5CF9CBFCB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C26E4A1-197F-4066-8356-736C6EA68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C0D73-BE11-4233-B383-CFCE1E4B5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6C7F9D-7745-42E3-BD33-173A406FC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8A4E2B-CC7B-4019-836F-FCDDCCEBB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462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594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197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13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49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FEE7F-0E58-4ACB-A164-564486CEA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EF8604A-6692-44AF-BE0F-2CBB294C6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17B34-14B8-4EE0-8100-9B275CCD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0D669B5-480E-4D8D-8479-F3F9E6798BC0}" type="datetimeFigureOut">
              <a:rPr lang="zh-CN" altLang="en-US" smtClean="0"/>
              <a:pPr/>
              <a:t>2021/8/12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0F8D4D-17B4-4513-AB40-5534A882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9E2EA8-F389-48BB-9EBC-53DC1A4D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23F7E45-7127-4906-A984-51242AC7550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3016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4684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309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155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A36F50-081C-4364-AD6D-0FAA47547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573034-0D76-4CEC-A291-E5CEEB52E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4AD5D-F9B6-4D13-BCD9-7F0243BD1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B5C0A6-3B1F-402E-86D2-287B1C8D5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7272B2-1A7D-4A79-920C-0EA1AF1A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124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275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724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79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217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863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279733-72DF-4DC5-A8EF-27824200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94C565-ECF2-4AD6-A215-77D72C695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47E373-F56E-40A5-8D6B-D77E4B3C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B4FF9-A9EE-4949-87B0-67CDCCF04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D9FC9-486E-4BE9-81DC-07796EE02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928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05AE81-2E2F-46D1-970B-D6AF0A461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1FAE98-A8A1-40F6-82E4-880D9FFC73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0D13C6E-B6CD-4F6C-B693-D2CFC0F12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3EFAFE-1CDE-44FB-8AC2-77B4DCB0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BB301-9AE7-468C-B32E-B05EDAF2B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6E023-25C5-460F-85CE-62064B401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04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742EEC-3790-4FAA-A3E5-1C3BA1FE7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C8669-1110-4733-AAC8-A8EF1A07A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E08D8A-976E-41B9-9757-CD5B17C07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E572B8-01C6-4D05-959C-B8D5368899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E8E520B-9338-431A-8243-2C1190ABB4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B696DE-8B7B-46C0-A108-157BD921C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14B2B5C-FBB5-420E-B82F-597C1829B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CC15CF4-81DD-44D6-9342-2C279308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403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E4B3BA-21CD-46FE-AE9B-F54A0E9DD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19CC69-DE2B-4213-B8EC-0C1648B2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BF13B6-6C15-4718-948F-A3B1C8BD7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0C8B97-3662-43DC-94ED-8141CE975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54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15C27E-D4D7-471B-855F-36DFFB34D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027775A-29DC-4911-ADF3-FC3ED5D27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62AC3F-A5F9-475F-A96A-E19625E78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21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3EA158-90CA-430F-BA1A-95722367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2B23BE-2817-48D9-8C3B-995776E72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1AAE15-F1F7-40B0-95A6-4F2635B28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B85EE-95DB-4E67-B01F-A56D68CB6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BCCEF2-D201-4B0B-A49D-E9443387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89ECEE-106B-4146-A59A-A248E8143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639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95BE2C-8C2E-4031-A0A3-D3BB5E50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8E5444-3985-4A95-A6E7-818CA20AC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A864AE-296E-47E9-A8BD-1EFC107FA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2913D1-A79D-4148-8414-50CCDF883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F96DAD-A4E9-4356-B92B-4F79D3338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F3D108-24EF-41DF-BE83-25F43D6B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050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9A41BA-A76A-45CA-B0DA-CC395727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2269D3-B9ED-4D87-B793-4FA565310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7E539C-9E80-4F8D-AF5F-6AF8A95FB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0D669B5-480E-4D8D-8479-F3F9E6798BC0}" type="datetimeFigureOut">
              <a:rPr lang="zh-CN" altLang="en-US" smtClean="0"/>
              <a:pPr/>
              <a:t>2021/8/12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E4871A-3941-4C68-BF48-5B6F5FF71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99189C-4616-4D8D-BC30-4281A5C48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23F7E45-7127-4906-A984-51242AC7550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985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542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49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239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8.wdp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2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5532895"/>
            <a:ext cx="1906809" cy="1072672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30" y="311171"/>
            <a:ext cx="5522335" cy="11315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9"/>
          <a:stretch/>
        </p:blipFill>
        <p:spPr>
          <a:xfrm>
            <a:off x="761772" y="-2031889"/>
            <a:ext cx="10276114" cy="8889888"/>
          </a:xfrm>
          <a:prstGeom prst="rect">
            <a:avLst/>
          </a:prstGeom>
          <a:ln>
            <a:noFill/>
          </a:ln>
        </p:spPr>
      </p:pic>
      <p:pic>
        <p:nvPicPr>
          <p:cNvPr id="15" name="Voi TV - Dạy Bé Học Nói Thành Viên Trong Gia Đình _ Học Tiếng Việt Qua Bài Hát #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8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65253" y="1415195"/>
            <a:ext cx="7172070" cy="4518972"/>
          </a:xfrm>
          <a:prstGeom prst="roundRect">
            <a:avLst>
              <a:gd name="adj" fmla="val 5439"/>
            </a:avLst>
          </a:prstGeom>
          <a:ln w="76200">
            <a:solidFill>
              <a:srgbClr val="5DBEB1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475" y="-96091"/>
            <a:ext cx="392006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8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63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778" y="181945"/>
            <a:ext cx="5739082" cy="1175949"/>
          </a:xfrm>
          <a:prstGeom prst="rect">
            <a:avLst/>
          </a:prstGeom>
        </p:spPr>
      </p:pic>
      <p:pic>
        <p:nvPicPr>
          <p:cNvPr id="15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6820" y="373857"/>
            <a:ext cx="5605180" cy="114851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58152" y="1231543"/>
            <a:ext cx="991892" cy="981751"/>
          </a:xfrm>
          <a:prstGeom prst="ellipse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4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7872" y="4746678"/>
            <a:ext cx="3072451" cy="2036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5418" y="2142860"/>
            <a:ext cx="5517358" cy="274953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878618" y="233755"/>
            <a:ext cx="886691" cy="609600"/>
          </a:xfrm>
          <a:prstGeom prst="roundRect">
            <a:avLst/>
          </a:prstGeom>
          <a:solidFill>
            <a:srgbClr val="FFF5D1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LUN</a:t>
            </a:r>
          </a:p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287482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85 0.00486 L -4.58333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32461 0.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069" y="4261756"/>
            <a:ext cx="2310955" cy="2639509"/>
          </a:xfrm>
          <a:prstGeom prst="rect">
            <a:avLst/>
          </a:prstGeom>
        </p:spPr>
      </p:pic>
      <p:pic>
        <p:nvPicPr>
          <p:cNvPr id="1026" name="Picture 2" descr="Vector Illustration. Light Bulb With Rays Of Light. Cartoon Funny.. Royalty  Free Cliparts, Vectors, And Stock Illustration. Image 66658013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9" y="0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343186" y="241789"/>
            <a:ext cx="6488849" cy="64698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631" y="1103971"/>
            <a:ext cx="5230057" cy="4414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202069" y="1293486"/>
            <a:ext cx="5742834" cy="2727484"/>
          </a:xfrm>
          <a:prstGeom prst="roundRect">
            <a:avLst>
              <a:gd name="adj" fmla="val 11538"/>
            </a:avLst>
          </a:prstGeom>
          <a:solidFill>
            <a:srgbClr val="F3F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Giới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thiệu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đình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đình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mấy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hệ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sống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?</a:t>
            </a:r>
          </a:p>
          <a:p>
            <a:r>
              <a:rPr lang="en-US" sz="3200" b="1" dirty="0">
                <a:solidFill>
                  <a:srgbClr val="004B9D"/>
                </a:solidFill>
                <a:latin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004B9D"/>
                </a:solidFill>
                <a:latin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4B9D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4B9D"/>
                </a:solidFill>
                <a:latin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004B9D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4B9D"/>
                </a:solidFill>
                <a:latin typeface="Calibri" panose="020F0502020204030204" pitchFamily="34" charset="0"/>
              </a:rPr>
              <a:t>hệ</a:t>
            </a:r>
            <a:r>
              <a:rPr lang="en-US" sz="3200" b="1" dirty="0">
                <a:solidFill>
                  <a:srgbClr val="004B9D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4B9D"/>
                </a:solidFill>
                <a:latin typeface="Calibri" panose="020F0502020204030204" pitchFamily="34" charset="0"/>
              </a:rPr>
              <a:t>hồm</a:t>
            </a:r>
            <a:r>
              <a:rPr lang="en-US" sz="3200" b="1" dirty="0">
                <a:solidFill>
                  <a:srgbClr val="004B9D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4B9D"/>
                </a:solidFill>
                <a:latin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4B9D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4B9D"/>
                </a:solidFill>
                <a:latin typeface="Calibri" panose="020F0502020204030204" pitchFamily="34" charset="0"/>
              </a:rPr>
              <a:t>ai</a:t>
            </a:r>
            <a:r>
              <a:rPr lang="en-US" sz="3200" b="1" dirty="0">
                <a:solidFill>
                  <a:srgbClr val="004B9D"/>
                </a:solidFill>
                <a:latin typeface="Calibri" panose="020F0502020204030204" pitchFamily="34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75" y1="26601" x2="17000" y2="71921"/>
                        <a14:foregroundMark x1="6125" y1="68966" x2="10250" y2="91133"/>
                        <a14:foregroundMark x1="11125" y1="98030" x2="84875" y2="95320"/>
                        <a14:foregroundMark x1="83500" y1="83251" x2="95750" y2="71182"/>
                        <a14:foregroundMark x1="96875" y1="61576" x2="96500" y2="93103"/>
                        <a14:foregroundMark x1="91375" y1="87438" x2="94625" y2="98276"/>
                        <a14:foregroundMark x1="76500" y1="74384" x2="79375" y2="78571"/>
                        <a14:foregroundMark x1="26250" y1="73892" x2="62500" y2="75616"/>
                        <a14:foregroundMark x1="41750" y1="68473" x2="55625" y2="69951"/>
                        <a14:foregroundMark x1="21125" y1="86453" x2="41750" y2="83990"/>
                        <a14:foregroundMark x1="33375" y1="92611" x2="54000" y2="91133"/>
                        <a14:foregroundMark x1="27875" y1="47291" x2="36125" y2="55911"/>
                        <a14:foregroundMark x1="12875" y1="52463" x2="17875" y2="52956"/>
                        <a14:foregroundMark x1="2875" y1="45813" x2="4250" y2="25616"/>
                        <a14:foregroundMark x1="9500" y1="21921" x2="21125" y2="20936"/>
                        <a14:foregroundMark x1="30500" y1="45813" x2="35625" y2="54680"/>
                        <a14:foregroundMark x1="55375" y1="40887" x2="64250" y2="52956"/>
                        <a14:foregroundMark x1="61625" y1="34236" x2="65750" y2="37192"/>
                        <a14:foregroundMark x1="66625" y1="51724" x2="75250" y2="44335"/>
                        <a14:foregroundMark x1="74500" y1="22906" x2="78500" y2="22906"/>
                        <a14:foregroundMark x1="70875" y1="45074" x2="75375" y2="42118"/>
                        <a14:foregroundMark x1="54000" y1="87685" x2="69000" y2="79803"/>
                        <a14:foregroundMark x1="26375" y1="48522" x2="29125" y2="58374"/>
                        <a14:foregroundMark x1="44250" y1="43350" x2="45500" y2="45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5043"/>
            <a:ext cx="3355277" cy="17028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60489" y="6050161"/>
            <a:ext cx="339708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VNI-Avo" pitchFamily="2" charset="0"/>
              </a:rPr>
              <a:t>Ñoàng</a:t>
            </a:r>
            <a:r>
              <a:rPr lang="en-US" sz="3200" dirty="0" smtClean="0">
                <a:latin typeface="VNI-Avo" pitchFamily="2" charset="0"/>
              </a:rPr>
              <a:t> </a:t>
            </a:r>
            <a:r>
              <a:rPr lang="en-US" sz="3200" dirty="0" err="1" smtClean="0">
                <a:latin typeface="VNI-Avo" pitchFamily="2" charset="0"/>
              </a:rPr>
              <a:t>hoà</a:t>
            </a:r>
            <a:r>
              <a:rPr lang="en-US" sz="3200" dirty="0" smtClean="0">
                <a:latin typeface="VNI-Avo" pitchFamily="2" charset="0"/>
              </a:rPr>
              <a:t> 3 </a:t>
            </a:r>
            <a:r>
              <a:rPr lang="en-US" sz="3200" dirty="0" err="1" smtClean="0">
                <a:latin typeface="VNI-Avo" pitchFamily="2" charset="0"/>
              </a:rPr>
              <a:t>phuùt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878618" y="233755"/>
            <a:ext cx="886691" cy="609600"/>
          </a:xfrm>
          <a:prstGeom prst="roundRect">
            <a:avLst/>
          </a:prstGeom>
          <a:solidFill>
            <a:srgbClr val="FFF5D1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LUN</a:t>
            </a:r>
          </a:p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313990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窗户, 室内&#10;&#10;已生成极高可信度的说明">
            <a:extLst>
              <a:ext uri="{FF2B5EF4-FFF2-40B4-BE49-F238E27FC236}">
                <a16:creationId xmlns:a16="http://schemas.microsoft.com/office/drawing/2014/main" id="{BAB84A25-32ED-4CFF-A5EA-6EEB83DDC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" y="0"/>
            <a:ext cx="12192000" cy="68580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33021" y="2240082"/>
            <a:ext cx="6279108" cy="1150144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ông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con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3020" y="3724138"/>
            <a:ext cx="6279108" cy="1675924"/>
          </a:xfrm>
          <a:prstGeom prst="roundRect">
            <a:avLst>
              <a:gd name="adj" fmla="val 11056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ông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bà</a:t>
            </a:r>
            <a:endParaRPr lang="en-US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mẹ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ba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con</a:t>
            </a:r>
            <a:endParaRPr lang="en-US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680766" y="2105222"/>
            <a:ext cx="1357257" cy="67700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80766" y="3337082"/>
            <a:ext cx="1357257" cy="67700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1" r="21802" b="68977"/>
          <a:stretch/>
        </p:blipFill>
        <p:spPr>
          <a:xfrm>
            <a:off x="8637199" y="1148777"/>
            <a:ext cx="3684225" cy="1685665"/>
          </a:xfrm>
          <a:prstGeom prst="rect">
            <a:avLst/>
          </a:prstGeom>
        </p:spPr>
      </p:pic>
      <p:cxnSp>
        <p:nvCxnSpPr>
          <p:cNvPr id="5" name="Elbow Connector 4"/>
          <p:cNvCxnSpPr/>
          <p:nvPr/>
        </p:nvCxnSpPr>
        <p:spPr>
          <a:xfrm rot="5400000">
            <a:off x="9891900" y="2698492"/>
            <a:ext cx="567464" cy="483557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13" b="52564" l="12600" r="2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36097" r="76280" b="47352"/>
          <a:stretch/>
        </p:blipFill>
        <p:spPr>
          <a:xfrm>
            <a:off x="9500374" y="3295591"/>
            <a:ext cx="791455" cy="901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35532" r="63616" b="47917"/>
          <a:stretch/>
        </p:blipFill>
        <p:spPr>
          <a:xfrm>
            <a:off x="10565571" y="3337082"/>
            <a:ext cx="922329" cy="90110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0307197" y="2656534"/>
            <a:ext cx="2286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256046" y="3933224"/>
            <a:ext cx="27432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394358" y="3942190"/>
            <a:ext cx="0" cy="4572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55214" r="68259" b="22602"/>
          <a:stretch/>
        </p:blipFill>
        <p:spPr>
          <a:xfrm>
            <a:off x="10793832" y="4660045"/>
            <a:ext cx="987228" cy="104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8" r="86784" b="22602"/>
          <a:stretch/>
        </p:blipFill>
        <p:spPr>
          <a:xfrm>
            <a:off x="9176528" y="4701753"/>
            <a:ext cx="801348" cy="96576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80766" y="4729051"/>
            <a:ext cx="1357257" cy="67700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 flipV="1">
            <a:off x="9533179" y="4393847"/>
            <a:ext cx="1754267" cy="338639"/>
            <a:chOff x="1452809" y="4096201"/>
            <a:chExt cx="2139070" cy="413806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456841" y="4096201"/>
              <a:ext cx="0" cy="41380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>
            <a:xfrm>
              <a:off x="1452809" y="4495078"/>
              <a:ext cx="213907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>
            <a:xfrm>
              <a:off x="3591879" y="4096201"/>
              <a:ext cx="0" cy="41380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573" y="113542"/>
            <a:ext cx="580389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68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94165" y="1192330"/>
            <a:ext cx="6683757" cy="1350082"/>
            <a:chOff x="6035526" y="1478029"/>
            <a:chExt cx="6683757" cy="408623"/>
          </a:xfrm>
        </p:grpSpPr>
        <p:sp>
          <p:nvSpPr>
            <p:cNvPr id="4" name="Rounded Rectangular Callout 3"/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 rot="391599">
              <a:off x="6308278" y="1501980"/>
              <a:ext cx="6194527" cy="36072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Gia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đình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mấy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thế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hệ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cùng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chung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sống</a:t>
              </a:r>
              <a:r>
                <a:rPr lang="en-US" sz="32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1" y="1869867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5966951" y="3406263"/>
            <a:ext cx="5864996" cy="1044000"/>
            <a:chOff x="5425918" y="1326998"/>
            <a:chExt cx="5864996" cy="1044000"/>
          </a:xfrm>
        </p:grpSpPr>
        <p:sp>
          <p:nvSpPr>
            <p:cNvPr id="7" name="Rounded Rectangular Callout 6"/>
            <p:cNvSpPr/>
            <p:nvPr/>
          </p:nvSpPr>
          <p:spPr>
            <a:xfrm rot="368258">
              <a:off x="5425918" y="1326998"/>
              <a:ext cx="5529323" cy="1044000"/>
            </a:xfrm>
            <a:prstGeom prst="wedgeRoundRectCallout">
              <a:avLst>
                <a:gd name="adj1" fmla="val -45129"/>
                <a:gd name="adj2" fmla="val 81487"/>
                <a:gd name="adj3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391599">
              <a:off x="5858019" y="1541305"/>
              <a:ext cx="5432895" cy="646986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3200" dirty="0" err="1">
                  <a:latin typeface="Calibri" panose="020F0502020204030204" pitchFamily="34" charset="0"/>
                </a:rPr>
                <a:t>Mỗi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thế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hệ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có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những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ai</a:t>
              </a:r>
              <a:r>
                <a:rPr lang="en-US" sz="3200" dirty="0">
                  <a:latin typeface="Calibri" panose="020F0502020204030204" pitchFamily="34" charset="0"/>
                </a:rPr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40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4616" y="1255397"/>
            <a:ext cx="4905216" cy="56026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131" y="426070"/>
            <a:ext cx="3509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E53238"/>
                </a:solidFill>
                <a:latin typeface="Calibri" panose="020F0502020204030204" pitchFamily="34" charset="0"/>
              </a:rPr>
              <a:t>Chia sẻ trước lớp</a:t>
            </a:r>
            <a:endParaRPr lang="vi-VN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43028" y="1378090"/>
            <a:ext cx="6683757" cy="1199910"/>
            <a:chOff x="5851812" y="1442415"/>
            <a:chExt cx="6683757" cy="1199910"/>
          </a:xfrm>
        </p:grpSpPr>
        <p:sp>
          <p:nvSpPr>
            <p:cNvPr id="6" name="Rounded Rectangular Callout 5"/>
            <p:cNvSpPr/>
            <p:nvPr/>
          </p:nvSpPr>
          <p:spPr>
            <a:xfrm rot="368258">
              <a:off x="5851812" y="1442415"/>
              <a:ext cx="6683757" cy="1152000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391599">
              <a:off x="6153882" y="1450509"/>
              <a:ext cx="6194527" cy="1191816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Gia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đình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mấy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thế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hệ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cùng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chung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sống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57116" y="3844915"/>
            <a:ext cx="5862764" cy="1008000"/>
            <a:chOff x="5428150" y="1360797"/>
            <a:chExt cx="5862764" cy="1008000"/>
          </a:xfrm>
        </p:grpSpPr>
        <p:sp>
          <p:nvSpPr>
            <p:cNvPr id="9" name="Rounded Rectangular Callout 8"/>
            <p:cNvSpPr/>
            <p:nvPr/>
          </p:nvSpPr>
          <p:spPr>
            <a:xfrm rot="368258">
              <a:off x="5428150" y="1360797"/>
              <a:ext cx="5529323" cy="1008000"/>
            </a:xfrm>
            <a:prstGeom prst="wedgeRoundRectCallout">
              <a:avLst>
                <a:gd name="adj1" fmla="val -45129"/>
                <a:gd name="adj2" fmla="val 81487"/>
                <a:gd name="adj3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391599">
              <a:off x="5858019" y="1541305"/>
              <a:ext cx="5432895" cy="646986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3200" dirty="0" err="1">
                  <a:latin typeface="Calibri" panose="020F0502020204030204" pitchFamily="34" charset="0"/>
                </a:rPr>
                <a:t>Mỗi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thế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hệ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có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những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ai</a:t>
              </a:r>
              <a:r>
                <a:rPr lang="en-US" sz="3200" dirty="0">
                  <a:latin typeface="Calibri" panose="020F0502020204030204" pitchFamily="34" charset="0"/>
                </a:rPr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69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窗户, 室内&#10;&#10;已生成极高可信度的说明">
            <a:extLst>
              <a:ext uri="{FF2B5EF4-FFF2-40B4-BE49-F238E27FC236}">
                <a16:creationId xmlns:a16="http://schemas.microsoft.com/office/drawing/2014/main" id="{BAB84A25-32ED-4CFF-A5EA-6EEB83DDC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" y="0"/>
            <a:ext cx="12192000" cy="68580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33020" y="1742165"/>
            <a:ext cx="10835525" cy="1150144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</a:rPr>
              <a:t>Mỗi gia đình thường có 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các thế hệ ở những độ tuổi khác nhau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</a:rPr>
              <a:t>, cùng chung sống.</a:t>
            </a:r>
            <a:endParaRPr lang="vi-VN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3020" y="3078940"/>
            <a:ext cx="10835525" cy="624364"/>
          </a:xfrm>
          <a:prstGeom prst="roundRect">
            <a:avLst>
              <a:gd name="adj" fmla="val 1105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2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3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4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87"/>
          <a:stretch/>
        </p:blipFill>
        <p:spPr>
          <a:xfrm>
            <a:off x="6464158" y="4433955"/>
            <a:ext cx="3421429" cy="2173240"/>
          </a:xfrm>
          <a:prstGeom prst="ellipse">
            <a:avLst/>
          </a:prstGeom>
          <a:ln w="19050">
            <a:solidFill>
              <a:srgbClr val="5B9BD5">
                <a:lumMod val="60000"/>
                <a:lumOff val="4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2394915" y="4408715"/>
            <a:ext cx="3380015" cy="2198480"/>
            <a:chOff x="7799322" y="-719491"/>
            <a:chExt cx="3514799" cy="2306036"/>
          </a:xfrm>
        </p:grpSpPr>
        <p:sp>
          <p:nvSpPr>
            <p:cNvPr id="36" name="Oval 35"/>
            <p:cNvSpPr/>
            <p:nvPr/>
          </p:nvSpPr>
          <p:spPr>
            <a:xfrm>
              <a:off x="7799323" y="-693016"/>
              <a:ext cx="3514798" cy="2279561"/>
            </a:xfrm>
            <a:prstGeom prst="ellipse">
              <a:avLst/>
            </a:prstGeom>
            <a:solidFill>
              <a:schemeClr val="bg1">
                <a:alpha val="71000"/>
              </a:schemeClr>
            </a:solidFill>
            <a:ln>
              <a:solidFill>
                <a:srgbClr val="5DBE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00"/>
            <a:stretch/>
          </p:blipFill>
          <p:spPr>
            <a:xfrm>
              <a:off x="7799322" y="-719491"/>
              <a:ext cx="3514799" cy="2279561"/>
            </a:xfrm>
            <a:prstGeom prst="ellipse">
              <a:avLst/>
            </a:prstGeom>
            <a:ln w="19050">
              <a:solidFill>
                <a:srgbClr val="5B9BD5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573" y="173241"/>
            <a:ext cx="580389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5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7596033" y="1363750"/>
            <a:ext cx="4400241" cy="3308268"/>
            <a:chOff x="7596033" y="1747157"/>
            <a:chExt cx="4400241" cy="3308268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6033" y="1747157"/>
              <a:ext cx="4400241" cy="3308268"/>
            </a:xfrm>
            <a:prstGeom prst="rect">
              <a:avLst/>
            </a:prstGeom>
          </p:spPr>
        </p:pic>
        <p:sp>
          <p:nvSpPr>
            <p:cNvPr id="147" name="Rectangle 146"/>
            <p:cNvSpPr/>
            <p:nvPr/>
          </p:nvSpPr>
          <p:spPr>
            <a:xfrm>
              <a:off x="8267516" y="2339462"/>
              <a:ext cx="1806905" cy="21236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 b="1" kern="0" spc="50" dirty="0" err="1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Dặn</a:t>
              </a:r>
              <a:r>
                <a:rPr lang="en-US" sz="6600" b="1" kern="0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6600" b="1" kern="0" spc="50" dirty="0" err="1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dò</a:t>
              </a:r>
              <a:endPara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>
          <a:xfrm>
            <a:off x="500742" y="1317253"/>
            <a:ext cx="662592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Chuẩn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bị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Tranh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chụp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từng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viên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</a:rPr>
              <a:t>- Bút chì, bút mực, tẩy, thước </a:t>
            </a: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kẻ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</a:rPr>
              <a:t>hồ dán  </a:t>
            </a:r>
          </a:p>
          <a:p>
            <a:pPr algn="ctr">
              <a:spcAft>
                <a:spcPts val="1200"/>
              </a:spcAft>
            </a:pP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5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805149-5976-47CC-B361-23D7D927D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6111" y="673636"/>
            <a:ext cx="5759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230" y="1347723"/>
            <a:ext cx="5023539" cy="15119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139" y="2684767"/>
            <a:ext cx="857171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4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5532895"/>
            <a:ext cx="1906809" cy="1072672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30" y="311171"/>
            <a:ext cx="5522335" cy="11315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3404" y="2196359"/>
            <a:ext cx="5800521" cy="1257397"/>
            <a:chOff x="766434" y="2822120"/>
            <a:chExt cx="5800521" cy="418986"/>
          </a:xfrm>
        </p:grpSpPr>
        <p:sp>
          <p:nvSpPr>
            <p:cNvPr id="15" name="Rounded Rectangular Callout 14"/>
            <p:cNvSpPr/>
            <p:nvPr/>
          </p:nvSpPr>
          <p:spPr>
            <a:xfrm rot="20903065">
              <a:off x="766434" y="2822120"/>
              <a:ext cx="5665573" cy="408623"/>
            </a:xfrm>
            <a:prstGeom prst="wedgeRoundRectCallout">
              <a:avLst>
                <a:gd name="adj1" fmla="val 43603"/>
                <a:gd name="adj2" fmla="val 104285"/>
                <a:gd name="adj3" fmla="val 16667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 rot="21312115">
              <a:off x="901382" y="2822120"/>
              <a:ext cx="5665573" cy="408623"/>
            </a:xfrm>
            <a:prstGeom prst="wedgeRoundRectCallout">
              <a:avLst>
                <a:gd name="adj1" fmla="val 53053"/>
                <a:gd name="adj2" fmla="val 90972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49522" y="2861330"/>
              <a:ext cx="5177275" cy="379776"/>
            </a:xfrm>
            <a:prstGeom prst="roundRect">
              <a:avLst>
                <a:gd name="adj" fmla="val 9665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biết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gia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đình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mình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mấy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thế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hệ</a:t>
              </a:r>
              <a:r>
                <a:rPr lang="en-US" sz="32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?</a:t>
              </a:r>
              <a:endParaRPr lang="en-US" sz="3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558587" y="336487"/>
            <a:ext cx="26965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 smtClean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6600" b="1" dirty="0" smtClean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E532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4800" b="1" dirty="0">
              <a:solidFill>
                <a:srgbClr val="E5323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081934" y="2196359"/>
            <a:ext cx="4447295" cy="4292549"/>
            <a:chOff x="7041756" y="2328926"/>
            <a:chExt cx="3384101" cy="36387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5" t="7423" r="9852" b="21237"/>
            <a:stretch/>
          </p:blipFill>
          <p:spPr>
            <a:xfrm rot="360843">
              <a:off x="8615133" y="3729246"/>
              <a:ext cx="1810724" cy="156312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718" b="71923" l="6600" r="38300">
                          <a14:backgroundMark x1="25300" y1="39872" x2="32100" y2="48590"/>
                          <a14:backgroundMark x1="24900" y1="57308" x2="31600" y2="48590"/>
                          <a14:backgroundMark x1="25600" y1="45641" x2="25000" y2="53205"/>
                          <a14:backgroundMark x1="23100" y1="52821" x2="23300" y2="59231"/>
                          <a14:backgroundMark x1="32000" y1="54103" x2="31700" y2="612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" t="21306" r="60793" b="25636"/>
            <a:stretch/>
          </p:blipFill>
          <p:spPr>
            <a:xfrm>
              <a:off x="7041756" y="2328926"/>
              <a:ext cx="3026004" cy="3638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4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647059" y="1908189"/>
            <a:ext cx="969819" cy="1353478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65797" y="1939751"/>
            <a:ext cx="969819" cy="1353478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50998" y="3762433"/>
            <a:ext cx="969819" cy="1353478"/>
          </a:xfrm>
          <a:prstGeom prst="round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048921" y="3030913"/>
            <a:ext cx="605153" cy="0"/>
          </a:xfrm>
          <a:prstGeom prst="line">
            <a:avLst/>
          </a:prstGeom>
          <a:ln w="28575">
            <a:solidFill>
              <a:srgbClr val="FF6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359810" y="3030913"/>
            <a:ext cx="0" cy="731520"/>
          </a:xfrm>
          <a:prstGeom prst="line">
            <a:avLst/>
          </a:prstGeom>
          <a:ln w="28575">
            <a:solidFill>
              <a:srgbClr val="FF6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315018" y="3290655"/>
            <a:ext cx="5132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 err="1" smtClean="0">
                <a:solidFill>
                  <a:prstClr val="black"/>
                </a:solidFill>
                <a:latin typeface="VNI-Avo" pitchFamily="2" charset="0"/>
              </a:rPr>
              <a:t>Boá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67942" y="3241401"/>
            <a:ext cx="6014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 err="1" smtClean="0">
                <a:solidFill>
                  <a:prstClr val="black"/>
                </a:solidFill>
                <a:latin typeface="VNI-Avo" pitchFamily="2" charset="0"/>
              </a:rPr>
              <a:t>Meï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94258" y="5166180"/>
            <a:ext cx="888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 err="1" smtClean="0">
                <a:solidFill>
                  <a:prstClr val="black"/>
                </a:solidFill>
                <a:latin typeface="VNI-Avo" pitchFamily="2" charset="0"/>
              </a:rPr>
              <a:t>Beù</a:t>
            </a:r>
            <a:r>
              <a:rPr lang="en-US" sz="2000" kern="0" dirty="0" smtClean="0">
                <a:solidFill>
                  <a:prstClr val="black"/>
                </a:solidFill>
                <a:latin typeface="VNI-Avo" pitchFamily="2" charset="0"/>
              </a:rPr>
              <a:t> Su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361910" y="1343843"/>
            <a:ext cx="6206638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</a:rPr>
              <a:t>Trong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gia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đình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bé</a:t>
            </a:r>
            <a:r>
              <a:rPr lang="en-US" sz="3200" b="1" dirty="0">
                <a:latin typeface="Calibri" panose="020F0502020204030204" pitchFamily="34" charset="0"/>
              </a:rPr>
              <a:t> Su </a:t>
            </a:r>
            <a:r>
              <a:rPr lang="en-US" sz="3200" b="1" dirty="0" err="1">
                <a:latin typeface="Calibri" panose="020F0502020204030204" pitchFamily="34" charset="0"/>
              </a:rPr>
              <a:t>có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mấy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thế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hệ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cùng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chung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sống</a:t>
            </a:r>
            <a:r>
              <a:rPr lang="en-US" sz="3200" b="1" dirty="0" smtClean="0">
                <a:latin typeface="Calibri" panose="020F0502020204030204" pitchFamily="34" charset="0"/>
              </a:rPr>
              <a:t>?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94729" y="2841318"/>
            <a:ext cx="35410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atin typeface="Calibri" panose="020F0502020204030204" pitchFamily="34" charset="0"/>
              </a:rPr>
              <a:t>A. 3 </a:t>
            </a:r>
            <a:r>
              <a:rPr lang="en-US" sz="4400" dirty="0" err="1">
                <a:latin typeface="Calibri" panose="020F0502020204030204" pitchFamily="34" charset="0"/>
              </a:rPr>
              <a:t>thế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latin typeface="Calibri" panose="020F0502020204030204" pitchFamily="34" charset="0"/>
              </a:rPr>
              <a:t>hệ</a:t>
            </a:r>
            <a:endParaRPr lang="en-US" sz="4400" dirty="0">
              <a:latin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694728" y="3814114"/>
            <a:ext cx="35410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</a:rPr>
              <a:t>B. 2 </a:t>
            </a:r>
            <a:r>
              <a:rPr lang="en-US" sz="4400" dirty="0" err="1">
                <a:latin typeface="Calibri" panose="020F0502020204030204" pitchFamily="34" charset="0"/>
              </a:rPr>
              <a:t>thế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latin typeface="Calibri" panose="020F0502020204030204" pitchFamily="34" charset="0"/>
              </a:rPr>
              <a:t>hệ</a:t>
            </a:r>
            <a:endParaRPr lang="en-US" sz="4400" dirty="0">
              <a:latin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694727" y="4796849"/>
            <a:ext cx="35410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</a:rPr>
              <a:t>C. 1 </a:t>
            </a:r>
            <a:r>
              <a:rPr lang="en-US" sz="4400" dirty="0" err="1">
                <a:latin typeface="Calibri" panose="020F0502020204030204" pitchFamily="34" charset="0"/>
              </a:rPr>
              <a:t>thế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latin typeface="Calibri" panose="020F0502020204030204" pitchFamily="34" charset="0"/>
              </a:rPr>
              <a:t>hệ</a:t>
            </a:r>
            <a:endParaRPr lang="en-US" sz="4400" dirty="0">
              <a:latin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7033" y="2199916"/>
            <a:ext cx="15815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</a:rPr>
              <a:t>Thế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</a:rPr>
              <a:t>hệ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endParaRPr lang="en-US" sz="2400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sz="2400" b="1" dirty="0" err="1" smtClean="0">
                <a:latin typeface="Calibri" panose="020F0502020204030204" pitchFamily="34" charset="0"/>
              </a:rPr>
              <a:t>thứ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</a:rPr>
              <a:t>nhất</a:t>
            </a:r>
            <a:endParaRPr lang="en-US" sz="2400" b="1" dirty="0">
              <a:latin typeface="Calibri" panose="020F0502020204030204" pitchFamily="34" charset="0"/>
            </a:endParaRPr>
          </a:p>
          <a:p>
            <a:pPr algn="ctr"/>
            <a:endParaRPr lang="en-US" sz="2400" b="1" kern="0" dirty="0" smtClean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70967" y="4032582"/>
            <a:ext cx="1433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</a:rPr>
              <a:t>Thế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</a:rPr>
              <a:t>hệ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</a:rPr>
              <a:t>thứ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</a:rPr>
              <a:t>hai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242"/>
          <a:stretch/>
        </p:blipFill>
        <p:spPr>
          <a:xfrm>
            <a:off x="2092757" y="1984120"/>
            <a:ext cx="859256" cy="132810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582" t="1978" r="-1340" b="-1978"/>
          <a:stretch/>
        </p:blipFill>
        <p:spPr>
          <a:xfrm>
            <a:off x="3732049" y="2098140"/>
            <a:ext cx="806853" cy="124711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603" y="4027971"/>
            <a:ext cx="1364607" cy="10727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218" y="243578"/>
            <a:ext cx="610262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5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323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5532895"/>
            <a:ext cx="1906809" cy="1072672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30" y="311171"/>
            <a:ext cx="5522335" cy="11315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49"/>
          <a:stretch/>
        </p:blipFill>
        <p:spPr>
          <a:xfrm>
            <a:off x="3957274" y="-381000"/>
            <a:ext cx="9147139" cy="68012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8642" y="2187660"/>
            <a:ext cx="4524797" cy="1009471"/>
          </a:xfrm>
          <a:prstGeom prst="roundRect">
            <a:avLst>
              <a:gd name="adj" fmla="val 9665"/>
            </a:avLst>
          </a:prstGeom>
          <a:solidFill>
            <a:schemeClr val="bg1"/>
          </a:solidFill>
          <a:ln>
            <a:solidFill>
              <a:srgbClr val="5DBEB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Gia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đình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bạn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nhỏ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hát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gồm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?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007" y="233755"/>
            <a:ext cx="3920068" cy="128636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7968" y="3450556"/>
            <a:ext cx="4525471" cy="1532334"/>
          </a:xfrm>
          <a:prstGeom prst="roundRect">
            <a:avLst/>
          </a:prstGeom>
          <a:solidFill>
            <a:schemeClr val="bg1"/>
          </a:solidFill>
          <a:ln>
            <a:solidFill>
              <a:srgbClr val="FF6E1F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srgbClr val="FF6E1F"/>
                </a:solidFill>
                <a:latin typeface="Calibri" panose="020F0502020204030204" pitchFamily="34" charset="0"/>
              </a:rPr>
              <a:t>- Tình cảm của bạn nhỏ với các thành viên trong gia đình như thế nào?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18960" t="21614" r="24378" b="15365"/>
          <a:stretch/>
        </p:blipFill>
        <p:spPr>
          <a:xfrm>
            <a:off x="6073874" y="2663182"/>
            <a:ext cx="4816393" cy="301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828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35953" y="773739"/>
            <a:ext cx="969819" cy="1353478"/>
            <a:chOff x="469828" y="475322"/>
            <a:chExt cx="1371601" cy="2077378"/>
          </a:xfrm>
        </p:grpSpPr>
        <p:sp>
          <p:nvSpPr>
            <p:cNvPr id="3" name="Rounded Rectangle 2"/>
            <p:cNvSpPr/>
            <p:nvPr/>
          </p:nvSpPr>
          <p:spPr>
            <a:xfrm>
              <a:off x="469828" y="475322"/>
              <a:ext cx="1371601" cy="20773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4" name="Picture 2" descr="https://i.pinimg.com/564x/61/b3/ac/61b3ac2a4e3728c4115aac86619177a9.jp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60"/>
            <a:stretch/>
          </p:blipFill>
          <p:spPr bwMode="auto">
            <a:xfrm>
              <a:off x="572620" y="475322"/>
              <a:ext cx="1225700" cy="2003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3410925" y="795158"/>
            <a:ext cx="1048820" cy="1342298"/>
            <a:chOff x="2516233" y="438431"/>
            <a:chExt cx="1508760" cy="2077378"/>
          </a:xfrm>
        </p:grpSpPr>
        <p:sp>
          <p:nvSpPr>
            <p:cNvPr id="6" name="Rounded Rectangle 5"/>
            <p:cNvSpPr/>
            <p:nvPr/>
          </p:nvSpPr>
          <p:spPr>
            <a:xfrm>
              <a:off x="2516233" y="438431"/>
              <a:ext cx="1508760" cy="20773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7" name="Picture 2" descr="https://i.pinimg.com/564x/61/b3/ac/61b3ac2a4e3728c4115aac86619177a9.jp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72" r="1688"/>
            <a:stretch/>
          </p:blipFill>
          <p:spPr bwMode="auto">
            <a:xfrm>
              <a:off x="2667087" y="496741"/>
              <a:ext cx="1207053" cy="1973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399104" y="2761624"/>
            <a:ext cx="969819" cy="1353478"/>
            <a:chOff x="439585" y="1979784"/>
            <a:chExt cx="969819" cy="1353478"/>
          </a:xfrm>
        </p:grpSpPr>
        <p:sp>
          <p:nvSpPr>
            <p:cNvPr id="9" name="Rounded Rectangle 8"/>
            <p:cNvSpPr/>
            <p:nvPr/>
          </p:nvSpPr>
          <p:spPr>
            <a:xfrm>
              <a:off x="439585" y="1979784"/>
              <a:ext cx="969819" cy="13534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10" name="Picture 4" descr="https://i.pinimg.com/564x/da/df/f7/dadff739edfe456fa26c847ddfc0f464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00" t="747" r="-2295" b="-747"/>
            <a:stretch/>
          </p:blipFill>
          <p:spPr bwMode="auto">
            <a:xfrm>
              <a:off x="514641" y="2029539"/>
              <a:ext cx="778377" cy="130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817842" y="2793186"/>
            <a:ext cx="969819" cy="1353478"/>
            <a:chOff x="2020352" y="2029539"/>
            <a:chExt cx="969819" cy="1353478"/>
          </a:xfrm>
        </p:grpSpPr>
        <p:sp>
          <p:nvSpPr>
            <p:cNvPr id="12" name="Rounded Rectangle 11"/>
            <p:cNvSpPr/>
            <p:nvPr/>
          </p:nvSpPr>
          <p:spPr>
            <a:xfrm>
              <a:off x="2020352" y="2029539"/>
              <a:ext cx="969819" cy="13534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13" name="Picture 4" descr="https://i.pinimg.com/564x/da/df/f7/dadff739edfe456fa26c847ddfc0f46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505"/>
            <a:stretch/>
          </p:blipFill>
          <p:spPr bwMode="auto">
            <a:xfrm>
              <a:off x="2184235" y="2161861"/>
              <a:ext cx="729585" cy="1221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1835952" y="4889732"/>
            <a:ext cx="969819" cy="1483018"/>
            <a:chOff x="439585" y="3819261"/>
            <a:chExt cx="969819" cy="1483018"/>
          </a:xfrm>
        </p:grpSpPr>
        <p:sp>
          <p:nvSpPr>
            <p:cNvPr id="15" name="Rounded Rectangle 14"/>
            <p:cNvSpPr/>
            <p:nvPr/>
          </p:nvSpPr>
          <p:spPr>
            <a:xfrm>
              <a:off x="439585" y="3819261"/>
              <a:ext cx="969819" cy="13534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16" name="Picture 6" descr="https://i.pinimg.com/564x/86/be/5d/86be5d34e934a137f99675950b99c93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08"/>
            <a:stretch/>
          </p:blipFill>
          <p:spPr bwMode="auto">
            <a:xfrm>
              <a:off x="505079" y="3865027"/>
              <a:ext cx="802612" cy="1437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3385060" y="4908586"/>
            <a:ext cx="969819" cy="1474785"/>
            <a:chOff x="2006307" y="3827494"/>
            <a:chExt cx="969819" cy="1474785"/>
          </a:xfrm>
        </p:grpSpPr>
        <p:sp>
          <p:nvSpPr>
            <p:cNvPr id="18" name="Rounded Rectangle 17"/>
            <p:cNvSpPr/>
            <p:nvPr/>
          </p:nvSpPr>
          <p:spPr>
            <a:xfrm>
              <a:off x="2006307" y="3827494"/>
              <a:ext cx="969819" cy="13534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19" name="Picture 6" descr="https://i.pinimg.com/564x/86/be/5d/86be5d34e934a137f99675950b99c93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2" r="386"/>
            <a:stretch/>
          </p:blipFill>
          <p:spPr bwMode="auto">
            <a:xfrm>
              <a:off x="2146372" y="4016941"/>
              <a:ext cx="717778" cy="1285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0" name="Straight Connector 19"/>
          <p:cNvCxnSpPr/>
          <p:nvPr/>
        </p:nvCxnSpPr>
        <p:spPr>
          <a:xfrm>
            <a:off x="2809279" y="1955056"/>
            <a:ext cx="605153" cy="0"/>
          </a:xfrm>
          <a:prstGeom prst="line">
            <a:avLst/>
          </a:prstGeom>
          <a:ln w="28575">
            <a:solidFill>
              <a:srgbClr val="FF6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20168" y="1972641"/>
            <a:ext cx="0" cy="640080"/>
          </a:xfrm>
          <a:prstGeom prst="line">
            <a:avLst/>
          </a:prstGeom>
          <a:ln w="28575">
            <a:solidFill>
              <a:srgbClr val="FF6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276825" y="2621026"/>
            <a:ext cx="835030" cy="0"/>
          </a:xfrm>
          <a:prstGeom prst="line">
            <a:avLst/>
          </a:prstGeom>
          <a:ln w="28575">
            <a:solidFill>
              <a:srgbClr val="FF6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2287078" y="2616820"/>
            <a:ext cx="0" cy="182880"/>
          </a:xfrm>
          <a:prstGeom prst="line">
            <a:avLst/>
          </a:prstGeom>
          <a:ln w="28575">
            <a:solidFill>
              <a:srgbClr val="FF6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00966" y="3884348"/>
            <a:ext cx="605153" cy="0"/>
          </a:xfrm>
          <a:prstGeom prst="line">
            <a:avLst/>
          </a:prstGeom>
          <a:ln w="28575">
            <a:solidFill>
              <a:srgbClr val="FF6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111855" y="3884348"/>
            <a:ext cx="0" cy="731520"/>
          </a:xfrm>
          <a:prstGeom prst="line">
            <a:avLst/>
          </a:prstGeom>
          <a:ln w="28575">
            <a:solidFill>
              <a:srgbClr val="FF6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347083" y="4616253"/>
            <a:ext cx="1554480" cy="1371"/>
          </a:xfrm>
          <a:prstGeom prst="line">
            <a:avLst/>
          </a:prstGeom>
          <a:ln w="28575">
            <a:solidFill>
              <a:srgbClr val="FF6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2341962" y="4616253"/>
            <a:ext cx="0" cy="274320"/>
          </a:xfrm>
          <a:prstGeom prst="line">
            <a:avLst/>
          </a:prstGeom>
          <a:ln w="28575">
            <a:solidFill>
              <a:srgbClr val="FF6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3888298" y="4625680"/>
            <a:ext cx="0" cy="274320"/>
          </a:xfrm>
          <a:prstGeom prst="line">
            <a:avLst/>
          </a:prstGeom>
          <a:ln w="28575">
            <a:solidFill>
              <a:srgbClr val="FF6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990705" y="2105994"/>
            <a:ext cx="715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 err="1" smtClean="0">
                <a:solidFill>
                  <a:prstClr val="black"/>
                </a:solidFill>
                <a:latin typeface="VNI-Avo" pitchFamily="2" charset="0"/>
              </a:rPr>
              <a:t>OÂng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40914" y="2118579"/>
            <a:ext cx="5212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 err="1" smtClean="0">
                <a:solidFill>
                  <a:prstClr val="black"/>
                </a:solidFill>
                <a:latin typeface="VNI-Avo" pitchFamily="2" charset="0"/>
              </a:rPr>
              <a:t>Baø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67063" y="4144090"/>
            <a:ext cx="5132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 err="1" smtClean="0">
                <a:solidFill>
                  <a:prstClr val="black"/>
                </a:solidFill>
                <a:latin typeface="VNI-Avo" pitchFamily="2" charset="0"/>
              </a:rPr>
              <a:t>Boá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19987" y="4094836"/>
            <a:ext cx="6014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 err="1" smtClean="0">
                <a:solidFill>
                  <a:prstClr val="black"/>
                </a:solidFill>
                <a:latin typeface="VNI-Avo" pitchFamily="2" charset="0"/>
              </a:rPr>
              <a:t>Meï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67477" y="6250392"/>
            <a:ext cx="13067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 err="1" smtClean="0">
                <a:solidFill>
                  <a:prstClr val="black"/>
                </a:solidFill>
                <a:latin typeface="VNI-Avo" pitchFamily="2" charset="0"/>
              </a:rPr>
              <a:t>Anh</a:t>
            </a:r>
            <a:r>
              <a:rPr lang="en-US" sz="2000" kern="0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000" kern="0" dirty="0" err="1" smtClean="0">
                <a:solidFill>
                  <a:prstClr val="black"/>
                </a:solidFill>
                <a:latin typeface="VNI-Avo" pitchFamily="2" charset="0"/>
              </a:rPr>
              <a:t>Kieân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72862" y="6250392"/>
            <a:ext cx="6719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 smtClean="0">
                <a:solidFill>
                  <a:prstClr val="black"/>
                </a:solidFill>
                <a:latin typeface="VNI-Avo" pitchFamily="2" charset="0"/>
              </a:rPr>
              <a:t>Linh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061391" y="1510086"/>
            <a:ext cx="6679499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</a:rPr>
              <a:t>Trong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gia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đình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bạn</a:t>
            </a:r>
            <a:r>
              <a:rPr lang="en-US" sz="3200" b="1" dirty="0">
                <a:latin typeface="Calibri" panose="020F0502020204030204" pitchFamily="34" charset="0"/>
              </a:rPr>
              <a:t> Linh </a:t>
            </a:r>
            <a:r>
              <a:rPr lang="en-US" sz="3200" b="1" dirty="0" err="1">
                <a:latin typeface="Calibri" panose="020F0502020204030204" pitchFamily="34" charset="0"/>
              </a:rPr>
              <a:t>có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mấy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thế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hệ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cùng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chung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sống</a:t>
            </a:r>
            <a:r>
              <a:rPr lang="en-US" sz="3200" b="1" dirty="0" smtClean="0">
                <a:latin typeface="Calibri" panose="020F0502020204030204" pitchFamily="34" charset="0"/>
              </a:rPr>
              <a:t>?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43943" y="3001579"/>
            <a:ext cx="4263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smtClean="0">
                <a:latin typeface="Calibri" panose="020F0502020204030204" pitchFamily="34" charset="0"/>
              </a:rPr>
              <a:t>A. 6 </a:t>
            </a:r>
            <a:r>
              <a:rPr lang="en-US" sz="4400" dirty="0" err="1">
                <a:latin typeface="Calibri" panose="020F0502020204030204" pitchFamily="34" charset="0"/>
              </a:rPr>
              <a:t>thế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latin typeface="Calibri" panose="020F0502020204030204" pitchFamily="34" charset="0"/>
              </a:rPr>
              <a:t>hệ</a:t>
            </a:r>
            <a:endParaRPr lang="en-US" sz="4400" dirty="0">
              <a:latin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81652" y="4038562"/>
            <a:ext cx="4263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</a:rPr>
              <a:t>B. 3 </a:t>
            </a:r>
            <a:r>
              <a:rPr lang="en-US" sz="4400" dirty="0" err="1">
                <a:latin typeface="Calibri" panose="020F0502020204030204" pitchFamily="34" charset="0"/>
              </a:rPr>
              <a:t>thế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latin typeface="Calibri" panose="020F0502020204030204" pitchFamily="34" charset="0"/>
              </a:rPr>
              <a:t>hệ</a:t>
            </a:r>
            <a:endParaRPr lang="en-US" sz="4400" dirty="0">
              <a:latin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81652" y="4999618"/>
            <a:ext cx="4263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</a:rPr>
              <a:t>C. 2 </a:t>
            </a:r>
            <a:r>
              <a:rPr lang="en-US" sz="4400" dirty="0" err="1">
                <a:latin typeface="Calibri" panose="020F0502020204030204" pitchFamily="34" charset="0"/>
              </a:rPr>
              <a:t>thế</a:t>
            </a:r>
            <a:r>
              <a:rPr lang="en-US" sz="4400" dirty="0"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latin typeface="Calibri" panose="020F0502020204030204" pitchFamily="34" charset="0"/>
              </a:rPr>
              <a:t>hệ</a:t>
            </a:r>
            <a:endParaRPr lang="en-US" sz="4400" dirty="0">
              <a:latin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1516" y="973564"/>
            <a:ext cx="1506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</a:rPr>
              <a:t>Thế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</a:rPr>
              <a:t>hệ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</a:rPr>
              <a:t>thứ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</a:rPr>
              <a:t>nhất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5495" y="3053351"/>
            <a:ext cx="1506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</a:rPr>
              <a:t>Thế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</a:rPr>
              <a:t>hệ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</a:rPr>
              <a:t>thứ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</a:rPr>
              <a:t>hai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3007" y="5325203"/>
            <a:ext cx="1506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</a:rPr>
              <a:t>Thế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</a:rPr>
              <a:t>hệ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</a:rPr>
              <a:t>thứ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Calibri" panose="020F0502020204030204" pitchFamily="34" charset="0"/>
              </a:rPr>
              <a:t>ba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218" y="243578"/>
            <a:ext cx="610262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2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40" grpId="0"/>
      <p:bldP spid="41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778" y="181945"/>
            <a:ext cx="5739082" cy="1175949"/>
          </a:xfrm>
          <a:prstGeom prst="rect">
            <a:avLst/>
          </a:prstGeom>
        </p:spPr>
      </p:pic>
      <p:pic>
        <p:nvPicPr>
          <p:cNvPr id="15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6820" y="373857"/>
            <a:ext cx="5605180" cy="114851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58152" y="1231543"/>
            <a:ext cx="991892" cy="981751"/>
          </a:xfrm>
          <a:prstGeom prst="ellipse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7872" y="4746678"/>
            <a:ext cx="3072451" cy="2036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6425" y="2292417"/>
            <a:ext cx="589534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5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85 0.00486 L -4.58333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32461 0.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297" y="2050637"/>
            <a:ext cx="2789244" cy="3662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4" y="2137478"/>
            <a:ext cx="2488676" cy="22920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3501" y="345354"/>
            <a:ext cx="11527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</a:rPr>
              <a:t>Thử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</a:rPr>
              <a:t>tài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</a:rPr>
              <a:t>khéo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66"/>
                </a:solidFill>
                <a:latin typeface="Calibri" panose="020F0502020204030204" pitchFamily="34" charset="0"/>
              </a:rPr>
              <a:t>tay</a:t>
            </a:r>
            <a:endParaRPr lang="en-US" sz="4000" b="1" dirty="0">
              <a:solidFill>
                <a:srgbClr val="FF0066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8144" y="1438118"/>
            <a:ext cx="5594470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Calibri" panose="020F0502020204030204" pitchFamily="34" charset="0"/>
              </a:rPr>
              <a:t>B1:  </a:t>
            </a:r>
            <a:r>
              <a:rPr lang="en-US" sz="2800" dirty="0" err="1">
                <a:latin typeface="Calibri" panose="020F0502020204030204" pitchFamily="34" charset="0"/>
              </a:rPr>
              <a:t>Xác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định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gia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đình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mấy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hệ</a:t>
            </a:r>
            <a:r>
              <a:rPr lang="en-US" sz="2800" dirty="0">
                <a:latin typeface="Calibri" panose="020F0502020204030204" pitchFamily="34" charset="0"/>
              </a:rPr>
              <a:t>. </a:t>
            </a:r>
          </a:p>
          <a:p>
            <a:r>
              <a:rPr lang="en-US" sz="2800" b="1" u="sng" dirty="0">
                <a:latin typeface="Calibri" panose="020F0502020204030204" pitchFamily="34" charset="0"/>
              </a:rPr>
              <a:t>B2: </a:t>
            </a:r>
            <a:r>
              <a:rPr lang="en-US" sz="2800" dirty="0" err="1">
                <a:latin typeface="Calibri" panose="020F0502020204030204" pitchFamily="34" charset="0"/>
              </a:rPr>
              <a:t>Xác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định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thành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viên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trong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hệ</a:t>
            </a:r>
            <a:r>
              <a:rPr lang="en-US" sz="2800" dirty="0">
                <a:latin typeface="Calibri" panose="020F0502020204030204" pitchFamily="34" charset="0"/>
              </a:rPr>
              <a:t>.</a:t>
            </a:r>
          </a:p>
          <a:p>
            <a:r>
              <a:rPr lang="vi-VN" sz="2800" b="1" u="sng" dirty="0">
                <a:latin typeface="Calibri" panose="020F0502020204030204" pitchFamily="34" charset="0"/>
              </a:rPr>
              <a:t>B3: </a:t>
            </a:r>
            <a:r>
              <a:rPr lang="vi-VN" sz="2800" dirty="0">
                <a:latin typeface="Calibri" panose="020F0502020204030204" pitchFamily="34" charset="0"/>
              </a:rPr>
              <a:t>Vẽ, viết tên hoặc dán ảnh từng thế hệ vào sơ đồ (theo mẫu)</a:t>
            </a:r>
          </a:p>
          <a:p>
            <a:r>
              <a:rPr lang="vi-VN" sz="2800" b="1" u="sng" dirty="0">
                <a:latin typeface="Calibri" panose="020F0502020204030204" pitchFamily="34" charset="0"/>
              </a:rPr>
              <a:t>B4: </a:t>
            </a:r>
            <a:r>
              <a:rPr lang="vi-VN" sz="2800" dirty="0">
                <a:latin typeface="Calibri" panose="020F0502020204030204" pitchFamily="34" charset="0"/>
              </a:rPr>
              <a:t>Chia sẻ sơ đồ với bạn bên </a:t>
            </a:r>
            <a:r>
              <a:rPr lang="vi-VN" sz="2800" dirty="0" smtClean="0">
                <a:latin typeface="Calibri" panose="020F0502020204030204" pitchFamily="34" charset="0"/>
              </a:rPr>
              <a:t>cạnh</a:t>
            </a:r>
            <a:endParaRPr lang="vi-VN" sz="2800" dirty="0">
              <a:latin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3501" y="1461334"/>
            <a:ext cx="2044472" cy="4426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kern="0" dirty="0" err="1" smtClean="0">
                <a:latin typeface="Calibri" panose="020F0502020204030204" pitchFamily="34" charset="0"/>
              </a:rPr>
              <a:t>Gia</a:t>
            </a:r>
            <a:r>
              <a:rPr lang="en-US" sz="2000" b="1" kern="0" dirty="0" smtClean="0">
                <a:latin typeface="Calibri" panose="020F0502020204030204" pitchFamily="34" charset="0"/>
              </a:rPr>
              <a:t> </a:t>
            </a:r>
            <a:r>
              <a:rPr lang="en-US" sz="2000" b="1" kern="0" dirty="0" err="1" smtClean="0">
                <a:latin typeface="Calibri" panose="020F0502020204030204" pitchFamily="34" charset="0"/>
              </a:rPr>
              <a:t>đình</a:t>
            </a:r>
            <a:r>
              <a:rPr lang="en-US" sz="2000" b="1" kern="0" dirty="0" smtClean="0">
                <a:latin typeface="Calibri" panose="020F0502020204030204" pitchFamily="34" charset="0"/>
              </a:rPr>
              <a:t> 2 </a:t>
            </a:r>
            <a:r>
              <a:rPr lang="en-US" sz="2000" b="1" kern="0" dirty="0" err="1" smtClean="0">
                <a:latin typeface="Calibri" panose="020F0502020204030204" pitchFamily="34" charset="0"/>
              </a:rPr>
              <a:t>thế</a:t>
            </a:r>
            <a:r>
              <a:rPr lang="en-US" sz="2000" b="1" kern="0" dirty="0" smtClean="0">
                <a:latin typeface="Calibri" panose="020F0502020204030204" pitchFamily="34" charset="0"/>
              </a:rPr>
              <a:t> </a:t>
            </a:r>
            <a:r>
              <a:rPr lang="en-US" sz="2000" b="1" kern="0" dirty="0" err="1" smtClean="0">
                <a:latin typeface="Calibri" panose="020F0502020204030204" pitchFamily="34" charset="0"/>
              </a:rPr>
              <a:t>hệ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03373" y="1461334"/>
            <a:ext cx="2044472" cy="442674"/>
          </a:xfrm>
          <a:prstGeom prst="roundRect">
            <a:avLst/>
          </a:prstGeom>
          <a:solidFill>
            <a:srgbClr val="FFE890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Calibri" panose="020F0502020204030204" pitchFamily="34" charset="0"/>
              </a:rPr>
              <a:t>Gia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</a:rPr>
              <a:t>đình</a:t>
            </a:r>
            <a:r>
              <a:rPr lang="en-US" sz="2000" b="1" dirty="0">
                <a:latin typeface="Calibri" panose="020F0502020204030204" pitchFamily="34" charset="0"/>
              </a:rPr>
              <a:t> 3 </a:t>
            </a:r>
            <a:r>
              <a:rPr lang="en-US" sz="2000" b="1" dirty="0" err="1">
                <a:latin typeface="Calibri" panose="020F0502020204030204" pitchFamily="34" charset="0"/>
              </a:rPr>
              <a:t>thế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 err="1" smtClean="0">
                <a:latin typeface="Calibri" panose="020F0502020204030204" pitchFamily="34" charset="0"/>
              </a:rPr>
              <a:t>hệ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75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250" y="1202875"/>
            <a:ext cx="4905216" cy="56026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10384" y="426070"/>
            <a:ext cx="3974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66"/>
                </a:solidFill>
                <a:latin typeface="Calibri" panose="020F0502020204030204" pitchFamily="34" charset="0"/>
              </a:rPr>
              <a:t>Chia sẻ trước </a:t>
            </a:r>
            <a:r>
              <a:rPr lang="vi-VN" sz="4000" b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lớp</a:t>
            </a:r>
            <a:endParaRPr lang="vi-VN" sz="4000" dirty="0">
              <a:solidFill>
                <a:srgbClr val="FF0066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70877" y="2237587"/>
            <a:ext cx="6587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Calibri" panose="020F0502020204030204" pitchFamily="34" charset="0"/>
              </a:rPr>
              <a:t>Bình chọn </a:t>
            </a:r>
            <a:endParaRPr lang="en-US" sz="4000" dirty="0" smtClean="0">
              <a:latin typeface="Calibri" panose="020F0502020204030204" pitchFamily="34" charset="0"/>
            </a:endParaRPr>
          </a:p>
          <a:p>
            <a:pPr algn="ctr"/>
            <a:r>
              <a:rPr lang="vi-VN" sz="4000" dirty="0" smtClean="0">
                <a:latin typeface="Calibri" panose="020F0502020204030204" pitchFamily="34" charset="0"/>
              </a:rPr>
              <a:t>những </a:t>
            </a:r>
            <a:r>
              <a:rPr lang="vi-VN" sz="4000" dirty="0">
                <a:latin typeface="Calibri" panose="020F0502020204030204" pitchFamily="34" charset="0"/>
              </a:rPr>
              <a:t>sơ đồ </a:t>
            </a:r>
            <a:r>
              <a:rPr lang="vi-VN" sz="4000" b="1" dirty="0">
                <a:solidFill>
                  <a:srgbClr val="FF0066"/>
                </a:solidFill>
                <a:latin typeface="Calibri" panose="020F0502020204030204" pitchFamily="34" charset="0"/>
              </a:rPr>
              <a:t>đúng </a:t>
            </a:r>
            <a:r>
              <a:rPr lang="vi-VN" sz="4000" dirty="0">
                <a:latin typeface="Calibri" panose="020F0502020204030204" pitchFamily="34" charset="0"/>
              </a:rPr>
              <a:t>và</a:t>
            </a:r>
            <a:r>
              <a:rPr lang="vi-VN" sz="4000" b="1" dirty="0">
                <a:solidFill>
                  <a:srgbClr val="FF0066"/>
                </a:solidFill>
                <a:latin typeface="Calibri" panose="020F0502020204030204" pitchFamily="34" charset="0"/>
              </a:rPr>
              <a:t> đẹp mắt</a:t>
            </a:r>
            <a:endParaRPr lang="vi-VN" sz="4000" dirty="0">
              <a:solidFill>
                <a:srgbClr val="FF0066"/>
              </a:solidFill>
              <a:latin typeface="Calibri" panose="020F0502020204030204" pitchFamily="34" charset="0"/>
            </a:endParaRPr>
          </a:p>
          <a:p>
            <a:pPr algn="ctr"/>
            <a:endParaRPr lang="en-US" sz="4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93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06244" y="427320"/>
            <a:ext cx="5153048" cy="5851560"/>
            <a:chOff x="6339221" y="-898560"/>
            <a:chExt cx="5153048" cy="5851560"/>
          </a:xfrm>
        </p:grpSpPr>
        <p:sp>
          <p:nvSpPr>
            <p:cNvPr id="31" name="Rectangle 30"/>
            <p:cNvSpPr/>
            <p:nvPr/>
          </p:nvSpPr>
          <p:spPr>
            <a:xfrm>
              <a:off x="6339221" y="631671"/>
              <a:ext cx="5153048" cy="43213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6351951" y="-898560"/>
              <a:ext cx="5122642" cy="1528117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99738" y="631671"/>
            <a:ext cx="5153048" cy="614495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92358" y="820874"/>
            <a:ext cx="4628119" cy="5693048"/>
            <a:chOff x="4391360" y="406094"/>
            <a:chExt cx="2641903" cy="5488325"/>
          </a:xfrm>
        </p:grpSpPr>
        <p:sp>
          <p:nvSpPr>
            <p:cNvPr id="3" name="Rounded Rectangle 2"/>
            <p:cNvSpPr/>
            <p:nvPr/>
          </p:nvSpPr>
          <p:spPr>
            <a:xfrm>
              <a:off x="4409471" y="406094"/>
              <a:ext cx="969819" cy="13534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984443" y="427513"/>
              <a:ext cx="1048820" cy="13422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972622" y="2393979"/>
              <a:ext cx="969819" cy="13534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391360" y="2425541"/>
              <a:ext cx="969819" cy="13534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409470" y="4522087"/>
              <a:ext cx="969819" cy="13534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958578" y="4540941"/>
              <a:ext cx="969819" cy="13534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382797" y="1587411"/>
              <a:ext cx="605153" cy="0"/>
            </a:xfrm>
            <a:prstGeom prst="line">
              <a:avLst/>
            </a:prstGeom>
            <a:ln w="28575">
              <a:solidFill>
                <a:srgbClr val="FF6E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693686" y="1604996"/>
              <a:ext cx="0" cy="640080"/>
            </a:xfrm>
            <a:prstGeom prst="line">
              <a:avLst/>
            </a:prstGeom>
            <a:ln w="28575">
              <a:solidFill>
                <a:srgbClr val="FF6E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4850343" y="2253381"/>
              <a:ext cx="835030" cy="0"/>
            </a:xfrm>
            <a:prstGeom prst="line">
              <a:avLst/>
            </a:prstGeom>
            <a:ln w="28575">
              <a:solidFill>
                <a:srgbClr val="FF6E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4860596" y="2249175"/>
              <a:ext cx="0" cy="182880"/>
            </a:xfrm>
            <a:prstGeom prst="line">
              <a:avLst/>
            </a:prstGeom>
            <a:ln w="28575">
              <a:solidFill>
                <a:srgbClr val="FF6E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374484" y="3516703"/>
              <a:ext cx="605153" cy="0"/>
            </a:xfrm>
            <a:prstGeom prst="line">
              <a:avLst/>
            </a:prstGeom>
            <a:ln w="28575">
              <a:solidFill>
                <a:srgbClr val="FF6E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685373" y="3516703"/>
              <a:ext cx="0" cy="731520"/>
            </a:xfrm>
            <a:prstGeom prst="line">
              <a:avLst/>
            </a:prstGeom>
            <a:ln w="28575">
              <a:solidFill>
                <a:srgbClr val="FF6E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4920601" y="4248608"/>
              <a:ext cx="1554480" cy="1371"/>
            </a:xfrm>
            <a:prstGeom prst="line">
              <a:avLst/>
            </a:prstGeom>
            <a:ln w="28575">
              <a:solidFill>
                <a:srgbClr val="FF6E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4915480" y="4248608"/>
              <a:ext cx="0" cy="274320"/>
            </a:xfrm>
            <a:prstGeom prst="line">
              <a:avLst/>
            </a:prstGeom>
            <a:ln w="28575">
              <a:solidFill>
                <a:srgbClr val="FF6E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6461816" y="4258035"/>
              <a:ext cx="0" cy="274320"/>
            </a:xfrm>
            <a:prstGeom prst="line">
              <a:avLst/>
            </a:prstGeom>
            <a:ln w="28575">
              <a:solidFill>
                <a:srgbClr val="FF6E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6642348" y="2146754"/>
            <a:ext cx="4864190" cy="3832570"/>
            <a:chOff x="4391360" y="2393979"/>
            <a:chExt cx="2551081" cy="3500440"/>
          </a:xfrm>
        </p:grpSpPr>
        <p:sp>
          <p:nvSpPr>
            <p:cNvPr id="42" name="Rounded Rectangle 41"/>
            <p:cNvSpPr/>
            <p:nvPr/>
          </p:nvSpPr>
          <p:spPr>
            <a:xfrm>
              <a:off x="5972622" y="2393979"/>
              <a:ext cx="969819" cy="13534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4391360" y="2425541"/>
              <a:ext cx="969819" cy="13534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409470" y="4522087"/>
              <a:ext cx="969819" cy="13534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5958578" y="4540941"/>
              <a:ext cx="969819" cy="13534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5374484" y="3516703"/>
              <a:ext cx="605153" cy="0"/>
            </a:xfrm>
            <a:prstGeom prst="line">
              <a:avLst/>
            </a:prstGeom>
            <a:ln w="28575">
              <a:solidFill>
                <a:srgbClr val="FF6E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685373" y="3516703"/>
              <a:ext cx="0" cy="731520"/>
            </a:xfrm>
            <a:prstGeom prst="line">
              <a:avLst/>
            </a:prstGeom>
            <a:ln w="28575">
              <a:solidFill>
                <a:srgbClr val="FF6E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4920601" y="4248608"/>
              <a:ext cx="1554480" cy="1371"/>
            </a:xfrm>
            <a:prstGeom prst="line">
              <a:avLst/>
            </a:prstGeom>
            <a:ln w="28575">
              <a:solidFill>
                <a:srgbClr val="FF6E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4915480" y="4248608"/>
              <a:ext cx="0" cy="274320"/>
            </a:xfrm>
            <a:prstGeom prst="line">
              <a:avLst/>
            </a:prstGeom>
            <a:ln w="28575">
              <a:solidFill>
                <a:srgbClr val="FF6E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 flipV="1">
              <a:off x="6461816" y="4258035"/>
              <a:ext cx="0" cy="274320"/>
            </a:xfrm>
            <a:prstGeom prst="line">
              <a:avLst/>
            </a:prstGeom>
            <a:ln w="28575">
              <a:solidFill>
                <a:srgbClr val="FF6E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Isosceles Triangle 3"/>
          <p:cNvSpPr/>
          <p:nvPr/>
        </p:nvSpPr>
        <p:spPr>
          <a:xfrm>
            <a:off x="312468" y="-898560"/>
            <a:ext cx="5122642" cy="1528117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8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窗户, 室内&#10;&#10;已生成极高可信度的说明">
            <a:extLst>
              <a:ext uri="{FF2B5EF4-FFF2-40B4-BE49-F238E27FC236}">
                <a16:creationId xmlns:a16="http://schemas.microsoft.com/office/drawing/2014/main" id="{BAB84A25-32ED-4CFF-A5EA-6EEB83DDC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" y="0"/>
            <a:ext cx="12192000" cy="68580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33020" y="1640988"/>
            <a:ext cx="9864223" cy="1150144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 err="1">
                <a:latin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gia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đình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nhiều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thế</a:t>
            </a:r>
            <a:r>
              <a:rPr lang="en-US" sz="3200" b="1" dirty="0"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</a:rPr>
              <a:t> ở </a:t>
            </a:r>
            <a:r>
              <a:rPr lang="en-US" sz="3200" dirty="0" err="1">
                <a:latin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tuổi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khác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nhau</a:t>
            </a:r>
            <a:r>
              <a:rPr lang="en-US" sz="3200" dirty="0">
                <a:latin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</a:rPr>
              <a:t>cùng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chung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sống</a:t>
            </a:r>
            <a:r>
              <a:rPr lang="en-US" sz="3200" dirty="0" smtClean="0">
                <a:latin typeface="Calibri" panose="020F0502020204030204" pitchFamily="34" charset="0"/>
              </a:rPr>
              <a:t>.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3020" y="3032011"/>
            <a:ext cx="9864223" cy="1150144"/>
          </a:xfrm>
          <a:prstGeom prst="roundRect">
            <a:avLst>
              <a:gd name="adj" fmla="val 1105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gia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đình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mối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ruột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thịt</a:t>
            </a:r>
            <a:r>
              <a:rPr lang="en-US" sz="3200" dirty="0">
                <a:latin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</a:rPr>
              <a:t>thân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thiết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với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nhau</a:t>
            </a:r>
            <a:r>
              <a:rPr lang="en-US" sz="3200" dirty="0" smtClean="0">
                <a:latin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87"/>
          <a:stretch/>
        </p:blipFill>
        <p:spPr>
          <a:xfrm>
            <a:off x="6464158" y="4433955"/>
            <a:ext cx="3421429" cy="2173240"/>
          </a:xfrm>
          <a:prstGeom prst="ellipse">
            <a:avLst/>
          </a:prstGeom>
          <a:ln w="19050">
            <a:solidFill>
              <a:srgbClr val="5B9BD5">
                <a:lumMod val="60000"/>
                <a:lumOff val="4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2394915" y="4408715"/>
            <a:ext cx="3380015" cy="2198480"/>
            <a:chOff x="7799322" y="-719491"/>
            <a:chExt cx="3514799" cy="2306036"/>
          </a:xfrm>
        </p:grpSpPr>
        <p:sp>
          <p:nvSpPr>
            <p:cNvPr id="36" name="Oval 35"/>
            <p:cNvSpPr/>
            <p:nvPr/>
          </p:nvSpPr>
          <p:spPr>
            <a:xfrm>
              <a:off x="7799323" y="-693016"/>
              <a:ext cx="3514798" cy="2279561"/>
            </a:xfrm>
            <a:prstGeom prst="ellipse">
              <a:avLst/>
            </a:prstGeom>
            <a:solidFill>
              <a:schemeClr val="bg1">
                <a:alpha val="71000"/>
              </a:schemeClr>
            </a:solidFill>
            <a:ln>
              <a:solidFill>
                <a:srgbClr val="5DBE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00"/>
            <a:stretch/>
          </p:blipFill>
          <p:spPr>
            <a:xfrm>
              <a:off x="7799322" y="-719491"/>
              <a:ext cx="3514799" cy="2279561"/>
            </a:xfrm>
            <a:prstGeom prst="ellipse">
              <a:avLst/>
            </a:prstGeom>
            <a:ln w="19050">
              <a:solidFill>
                <a:srgbClr val="5B9BD5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573" y="83197"/>
            <a:ext cx="580389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7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778" y="181945"/>
            <a:ext cx="5739082" cy="1175949"/>
          </a:xfrm>
          <a:prstGeom prst="rect">
            <a:avLst/>
          </a:prstGeom>
        </p:spPr>
      </p:pic>
      <p:pic>
        <p:nvPicPr>
          <p:cNvPr id="15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6820" y="373857"/>
            <a:ext cx="5605180" cy="114851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58152" y="1231543"/>
            <a:ext cx="991892" cy="981751"/>
          </a:xfrm>
          <a:prstGeom prst="ellipse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54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7872" y="4746678"/>
            <a:ext cx="3072451" cy="2036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5418" y="2125548"/>
            <a:ext cx="5517358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0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85 0.00486 L -4.58333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32461 0.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73200" y="1371580"/>
            <a:ext cx="6318800" cy="4950835"/>
            <a:chOff x="3667327" y="380673"/>
            <a:chExt cx="8364117" cy="60777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7327" y="380674"/>
              <a:ext cx="8364117" cy="6077798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3897982" y="380673"/>
              <a:ext cx="5425126" cy="514873"/>
              <a:chOff x="3897982" y="380673"/>
              <a:chExt cx="5425126" cy="51487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960069" y="380674"/>
                <a:ext cx="4363039" cy="3357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897982" y="380673"/>
                <a:ext cx="1062087" cy="5148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</p:grpSp>
      </p:grpSp>
      <p:pic>
        <p:nvPicPr>
          <p:cNvPr id="7" name="Picture 2" descr="Vector Illustration. Light Bulb With Rays Of Light. Cartoon Funny.. Royalty  Free Cliparts, Vectors, And Stock Illustration. Image 66658013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9" y="0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208868" y="260643"/>
            <a:ext cx="7426085" cy="64698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11006" y="1645086"/>
            <a:ext cx="5177431" cy="2160591"/>
          </a:xfrm>
          <a:prstGeom prst="rect">
            <a:avLst/>
          </a:prstGeom>
          <a:solidFill>
            <a:srgbClr val="FFF5D1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latin typeface="Calibri" panose="020F0502020204030204" pitchFamily="34" charset="0"/>
              </a:rPr>
              <a:t>Hành động nào thể hiện sự quan tâm, yêu thương giữa các thế hệ trong gia đình? </a:t>
            </a:r>
          </a:p>
          <a:p>
            <a:pPr algn="just">
              <a:lnSpc>
                <a:spcPct val="120000"/>
              </a:lnSpc>
            </a:pPr>
            <a:r>
              <a:rPr lang="en-US" sz="2800" b="1" dirty="0" err="1">
                <a:latin typeface="Calibri" panose="020F0502020204030204" pitchFamily="34" charset="0"/>
              </a:rPr>
              <a:t>Vì</a:t>
            </a:r>
            <a:r>
              <a:rPr lang="en-US" sz="2800" b="1" dirty="0"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</a:rPr>
              <a:t>sao</a:t>
            </a:r>
            <a:r>
              <a:rPr lang="en-US" sz="2800" b="1" dirty="0">
                <a:latin typeface="Calibri" panose="020F0502020204030204" pitchFamily="34" charset="0"/>
              </a:rPr>
              <a:t>?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000" y1="66749" x2="21000" y2="86453"/>
                        <a14:foregroundMark x1="5125" y1="69951" x2="8000" y2="95320"/>
                        <a14:foregroundMark x1="10000" y1="61330" x2="16500" y2="66749"/>
                        <a14:foregroundMark x1="13625" y1="50493" x2="17500" y2="52463"/>
                        <a14:foregroundMark x1="5875" y1="57389" x2="3000" y2="34236"/>
                        <a14:foregroundMark x1="4625" y1="27833" x2="10750" y2="23892"/>
                        <a14:foregroundMark x1="14125" y1="18227" x2="23250" y2="33744"/>
                        <a14:foregroundMark x1="27000" y1="46552" x2="38375" y2="57635"/>
                        <a14:foregroundMark x1="44375" y1="42857" x2="45625" y2="60591"/>
                        <a14:foregroundMark x1="26875" y1="73153" x2="61000" y2="73892"/>
                        <a14:foregroundMark x1="14875" y1="95567" x2="84125" y2="97044"/>
                        <a14:foregroundMark x1="12250" y1="97044" x2="18000" y2="88916"/>
                        <a14:foregroundMark x1="26125" y1="85222" x2="34500" y2="83744"/>
                        <a14:foregroundMark x1="35375" y1="82512" x2="53875" y2="84236"/>
                        <a14:foregroundMark x1="29500" y1="98276" x2="42125" y2="97537"/>
                        <a14:foregroundMark x1="35500" y1="77833" x2="52375" y2="79557"/>
                        <a14:foregroundMark x1="37250" y1="66502" x2="50250" y2="66502"/>
                        <a14:foregroundMark x1="55375" y1="40640" x2="62875" y2="54187"/>
                        <a14:foregroundMark x1="60750" y1="33498" x2="63625" y2="35468"/>
                        <a14:foregroundMark x1="74250" y1="22167" x2="78500" y2="22414"/>
                        <a14:foregroundMark x1="76250" y1="73892" x2="81625" y2="79803"/>
                        <a14:foregroundMark x1="54750" y1="91626" x2="68000" y2="84483"/>
                        <a14:foregroundMark x1="83750" y1="84236" x2="92750" y2="80542"/>
                        <a14:foregroundMark x1="96500" y1="63054" x2="94750" y2="96798"/>
                        <a14:foregroundMark x1="67250" y1="52463" x2="74750" y2="43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30703"/>
            <a:ext cx="3412503" cy="17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7680" y="2311230"/>
            <a:ext cx="3995526" cy="2949455"/>
            <a:chOff x="487680" y="2311230"/>
            <a:chExt cx="3995526" cy="2949455"/>
          </a:xfrm>
        </p:grpSpPr>
        <p:sp>
          <p:nvSpPr>
            <p:cNvPr id="2" name="Rounded Rectangle 1"/>
            <p:cNvSpPr/>
            <p:nvPr/>
          </p:nvSpPr>
          <p:spPr>
            <a:xfrm>
              <a:off x="487680" y="2311230"/>
              <a:ext cx="3995526" cy="2855130"/>
            </a:xfrm>
            <a:prstGeom prst="roundRect">
              <a:avLst/>
            </a:prstGeom>
            <a:solidFill>
              <a:srgbClr val="EBF5FF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14" r="67333" b="21052"/>
            <a:stretch/>
          </p:blipFill>
          <p:spPr>
            <a:xfrm>
              <a:off x="489774" y="2311230"/>
              <a:ext cx="3705726" cy="2949455"/>
            </a:xfrm>
            <a:prstGeom prst="rect">
              <a:avLst/>
            </a:prstGeom>
          </p:spPr>
        </p:pic>
      </p:grpSp>
      <p:pic>
        <p:nvPicPr>
          <p:cNvPr id="7" name="Picture 2" descr="Vector Illustration. Light Bulb With Rays Of Light. Cartoon Funny.. Royalty  Free Cliparts, Vectors, And Stock Illustration. Image 66658013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9" y="0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54" b="100000" l="2920" r="96594">
                        <a14:foregroundMark x1="6813" y1="91154" x2="9732" y2="45385"/>
                        <a14:foregroundMark x1="6569" y1="94615" x2="49878" y2="97308"/>
                        <a14:foregroundMark x1="7786" y1="92692" x2="10462" y2="86154"/>
                        <a14:foregroundMark x1="5596" y1="82692" x2="6569" y2="14615"/>
                        <a14:foregroundMark x1="6326" y1="11154" x2="13382" y2="11923"/>
                        <a14:foregroundMark x1="7299" y1="16154" x2="5839" y2="52692"/>
                        <a14:foregroundMark x1="5109" y1="21154" x2="4866" y2="43077"/>
                        <a14:foregroundMark x1="84915" y1="11538" x2="92944" y2="11154"/>
                        <a14:foregroundMark x1="91484" y1="15385" x2="90998" y2="87692"/>
                        <a14:foregroundMark x1="48418" y1="92692" x2="89294" y2="91538"/>
                        <a14:foregroundMark x1="89051" y1="96538" x2="95134" y2="96154"/>
                        <a14:foregroundMark x1="95134" y1="46538" x2="96594" y2="82692"/>
                        <a14:foregroundMark x1="95377" y1="10769" x2="95864" y2="25000"/>
                        <a14:foregroundMark x1="7299" y1="8077" x2="89538" y2="7308"/>
                      </a14:backgroundRemoval>
                    </a14:imgEffect>
                  </a14:imgLayer>
                </a14:imgProps>
              </a:ext>
            </a:extLst>
          </a:blip>
          <a:srcRect l="4578" t="8874" r="4752" b="1791"/>
          <a:stretch/>
        </p:blipFill>
        <p:spPr>
          <a:xfrm>
            <a:off x="344874" y="2497922"/>
            <a:ext cx="4281137" cy="2668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ysClr val="window" lastClr="FFFFFF"/>
            </a:solidFill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705468" y="1413277"/>
            <a:ext cx="1111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B050"/>
                </a:solidFill>
                <a:latin typeface="Calibri" panose="020F0502020204030204" pitchFamily="34" charset="0"/>
              </a:rPr>
              <a:t>Hành động 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</a:rPr>
              <a:t>không thể hiện</a:t>
            </a:r>
            <a:r>
              <a:rPr lang="vi-VN" sz="3200" dirty="0">
                <a:solidFill>
                  <a:srgbClr val="00B050"/>
                </a:solidFill>
                <a:latin typeface="Calibri" panose="020F0502020204030204" pitchFamily="34" charset="0"/>
              </a:rPr>
              <a:t> sự quan tâm, yêu </a:t>
            </a:r>
            <a:r>
              <a:rPr lang="vi-VN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thương</a:t>
            </a:r>
            <a:endParaRPr lang="vi-VN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46649" y="145992"/>
            <a:ext cx="86987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800" b="1" dirty="0">
                <a:solidFill>
                  <a:schemeClr val="accent1"/>
                </a:solidFill>
                <a:latin typeface="Calibri" panose="020F0502020204030204" pitchFamily="34" charset="0"/>
              </a:rPr>
              <a:t>Hành động nào thể hiện sự quan tâm, yêu thương giữa các thế hệ trong gia đình? Vì sao?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75593" y="2497922"/>
            <a:ext cx="62402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Hai anh em tranh giành, không nhường nhịn đồ chơi với </a:t>
            </a:r>
            <a:r>
              <a:rPr lang="vi-VN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nhau</a:t>
            </a:r>
            <a:endParaRPr lang="vi-VN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75594" y="3738795"/>
            <a:ext cx="5523829" cy="95410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Anh/chị em trong gia đình nên chia sẻ, nhường nhịn với </a:t>
            </a:r>
            <a:r>
              <a:rPr lang="vi-VN" sz="2800" dirty="0" smtClean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nhau</a:t>
            </a:r>
            <a:endParaRPr lang="vi-VN" sz="2000" dirty="0">
              <a:solidFill>
                <a:srgbClr val="000000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6684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ector Illustration. Light Bulb With Rays Of Light. Cartoon Funny.. Royalty  Free Cliparts, Vectors, And Stock Illustration. Image 66658013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9" y="0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38171" y="1421884"/>
            <a:ext cx="10202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7030A0"/>
                </a:solidFill>
                <a:latin typeface="Calibri" panose="020F0502020204030204" pitchFamily="34" charset="0"/>
              </a:rPr>
              <a:t>Hành động 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</a:rPr>
              <a:t>thể hiện</a:t>
            </a:r>
            <a:r>
              <a:rPr lang="vi-VN" sz="3200" dirty="0">
                <a:solidFill>
                  <a:srgbClr val="7030A0"/>
                </a:solidFill>
                <a:latin typeface="Calibri" panose="020F0502020204030204" pitchFamily="34" charset="0"/>
              </a:rPr>
              <a:t> sự quan tâm, yêu </a:t>
            </a:r>
            <a:r>
              <a:rPr lang="vi-VN" sz="32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thương</a:t>
            </a:r>
            <a:endParaRPr lang="vi-VN" sz="32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2125" y="145992"/>
            <a:ext cx="92077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800" b="1" dirty="0">
                <a:solidFill>
                  <a:schemeClr val="accent1"/>
                </a:solidFill>
                <a:latin typeface="Calibri" panose="020F0502020204030204" pitchFamily="34" charset="0"/>
              </a:rPr>
              <a:t>Hành động nào thể hiện sự quan tâm, yêu thương giữa các thế hệ trong gia đình? Vì sao?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1916" y="4411941"/>
            <a:ext cx="3470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Calibri" panose="020F0502020204030204" pitchFamily="34" charset="0"/>
              </a:rPr>
              <a:t>Con gái </a:t>
            </a:r>
            <a:r>
              <a:rPr lang="vi-VN" sz="2400" b="1" dirty="0">
                <a:latin typeface="Calibri" panose="020F0502020204030204" pitchFamily="34" charset="0"/>
              </a:rPr>
              <a:t>chia sẻ </a:t>
            </a:r>
            <a:r>
              <a:rPr lang="vi-VN" sz="2400" dirty="0">
                <a:latin typeface="Calibri" panose="020F0502020204030204" pitchFamily="34" charset="0"/>
              </a:rPr>
              <a:t>chuyện ở lớp và được mẹ </a:t>
            </a:r>
            <a:r>
              <a:rPr lang="vi-VN" sz="2400" b="1" dirty="0">
                <a:latin typeface="Calibri" panose="020F0502020204030204" pitchFamily="34" charset="0"/>
              </a:rPr>
              <a:t>an ủi</a:t>
            </a:r>
          </a:p>
          <a:p>
            <a:pPr algn="ctr"/>
            <a:endParaRPr lang="en-US" sz="24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038" y="2236915"/>
            <a:ext cx="2643808" cy="1946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505" t="7194"/>
          <a:stretch/>
        </p:blipFill>
        <p:spPr>
          <a:xfrm>
            <a:off x="518160" y="2212707"/>
            <a:ext cx="2657780" cy="2013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075" t="3558" r="3582" b="5781"/>
          <a:stretch/>
        </p:blipFill>
        <p:spPr>
          <a:xfrm>
            <a:off x="4736523" y="2236915"/>
            <a:ext cx="2648932" cy="1986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4454443" y="4453871"/>
            <a:ext cx="3213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Calibri" panose="020F0502020204030204" pitchFamily="34" charset="0"/>
              </a:rPr>
              <a:t>Cháu </a:t>
            </a:r>
            <a:r>
              <a:rPr lang="vi-VN" sz="2400" b="1" dirty="0">
                <a:latin typeface="Calibri" panose="020F0502020204030204" pitchFamily="34" charset="0"/>
              </a:rPr>
              <a:t>giúp</a:t>
            </a:r>
            <a:r>
              <a:rPr lang="vi-VN" sz="2400" dirty="0">
                <a:latin typeface="Calibri" panose="020F0502020204030204" pitchFamily="34" charset="0"/>
              </a:rPr>
              <a:t> ông bước trên bậc </a:t>
            </a:r>
            <a:r>
              <a:rPr lang="vi-VN" sz="2400" dirty="0" smtClean="0">
                <a:latin typeface="Calibri" panose="020F0502020204030204" pitchFamily="34" charset="0"/>
              </a:rPr>
              <a:t>thang</a:t>
            </a:r>
            <a:endParaRPr lang="vi-VN" sz="2400" dirty="0">
              <a:latin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39794" y="4227275"/>
            <a:ext cx="3207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Con </a:t>
            </a:r>
            <a:r>
              <a:rPr lang="en-US" sz="2400" dirty="0" err="1">
                <a:latin typeface="Calibri" panose="020F0502020204030204" pitchFamily="34" charset="0"/>
              </a:rPr>
              <a:t>gái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</a:rPr>
              <a:t>lo </a:t>
            </a:r>
            <a:r>
              <a:rPr lang="en-US" sz="2400" b="1" dirty="0" err="1">
                <a:latin typeface="Calibri" panose="020F0502020204030204" pitchFamily="34" charset="0"/>
              </a:rPr>
              <a:t>lắng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mẹ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bị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lạnh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nên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đã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đem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áo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ấm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cho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mẹ</a:t>
            </a:r>
            <a:r>
              <a:rPr lang="en-US" sz="2400" dirty="0">
                <a:latin typeface="Calibri" panose="020F0502020204030204" pitchFamily="34" charset="0"/>
              </a:rPr>
              <a:t>.</a:t>
            </a:r>
          </a:p>
          <a:p>
            <a:pPr algn="ctr"/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0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0324">
            <a:off x="8894338" y="1866699"/>
            <a:ext cx="1344404" cy="1547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7004" y="446417"/>
            <a:ext cx="5837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gia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đình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em</a:t>
            </a:r>
            <a:r>
              <a:rPr lang="en-US" sz="4000" b="1" dirty="0" smtClean="0">
                <a:solidFill>
                  <a:srgbClr val="E53238"/>
                </a:solidFill>
                <a:latin typeface="Calibri" panose="020F0502020204030204" pitchFamily="34" charset="0"/>
              </a:rPr>
              <a:t>:</a:t>
            </a:r>
            <a:endParaRPr lang="en-US" sz="4000" b="1" dirty="0">
              <a:solidFill>
                <a:srgbClr val="E53238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87"/>
          <a:stretch/>
        </p:blipFill>
        <p:spPr>
          <a:xfrm>
            <a:off x="6464159" y="4327634"/>
            <a:ext cx="3588816" cy="2279561"/>
          </a:xfrm>
          <a:prstGeom prst="ellipse">
            <a:avLst/>
          </a:prstGeom>
          <a:ln w="19050">
            <a:solidFill>
              <a:srgbClr val="5B9BD5">
                <a:lumMod val="60000"/>
                <a:lumOff val="4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2577097" y="1685571"/>
            <a:ext cx="6096000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vi-VN" sz="3200" dirty="0">
                <a:latin typeface="Calibri" panose="020F0502020204030204" pitchFamily="34" charset="0"/>
              </a:rPr>
              <a:t>Ai là người ít tuổi nhất</a:t>
            </a:r>
            <a:r>
              <a:rPr lang="vi-VN" sz="3200" dirty="0" smtClean="0">
                <a:latin typeface="Calibri" panose="020F0502020204030204" pitchFamily="34" charset="0"/>
              </a:rPr>
              <a:t>?</a:t>
            </a:r>
            <a:endParaRPr lang="vi-VN" sz="3200" dirty="0">
              <a:latin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77097" y="2799412"/>
            <a:ext cx="6095998" cy="646986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28575">
            <a:solidFill>
              <a:srgbClr val="FFC000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dirty="0">
                <a:latin typeface="Calibri" panose="020F0502020204030204" pitchFamily="34" charset="0"/>
              </a:rPr>
              <a:t>Ai là người nhiều tuổi nhất?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746874" y="4301159"/>
            <a:ext cx="3514799" cy="2306036"/>
            <a:chOff x="7799322" y="-719491"/>
            <a:chExt cx="3514799" cy="2306036"/>
          </a:xfrm>
        </p:grpSpPr>
        <p:sp>
          <p:nvSpPr>
            <p:cNvPr id="8" name="Oval 7"/>
            <p:cNvSpPr/>
            <p:nvPr/>
          </p:nvSpPr>
          <p:spPr>
            <a:xfrm>
              <a:off x="7799323" y="-693016"/>
              <a:ext cx="3514798" cy="2279561"/>
            </a:xfrm>
            <a:prstGeom prst="ellipse">
              <a:avLst/>
            </a:prstGeom>
            <a:solidFill>
              <a:schemeClr val="bg1">
                <a:alpha val="71000"/>
              </a:schemeClr>
            </a:solidFill>
            <a:ln>
              <a:solidFill>
                <a:srgbClr val="5DBE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00"/>
            <a:stretch/>
          </p:blipFill>
          <p:spPr>
            <a:xfrm>
              <a:off x="7799322" y="-719491"/>
              <a:ext cx="3514799" cy="2279561"/>
            </a:xfrm>
            <a:prstGeom prst="ellipse">
              <a:avLst/>
            </a:prstGeom>
            <a:ln w="19050">
              <a:solidFill>
                <a:srgbClr val="5B9BD5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3750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778" y="181945"/>
            <a:ext cx="5739082" cy="1175949"/>
          </a:xfrm>
          <a:prstGeom prst="rect">
            <a:avLst/>
          </a:prstGeom>
        </p:spPr>
      </p:pic>
      <p:pic>
        <p:nvPicPr>
          <p:cNvPr id="15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6820" y="373857"/>
            <a:ext cx="5605180" cy="1148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753" y="2572858"/>
            <a:ext cx="62367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85 0.00486 L -4.58333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32461 0.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08869" y="272675"/>
            <a:ext cx="8087532" cy="64698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8, 9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trang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11/SGK</a:t>
            </a:r>
          </a:p>
        </p:txBody>
      </p:sp>
      <p:grpSp>
        <p:nvGrpSpPr>
          <p:cNvPr id="12" name="Group 11"/>
          <p:cNvGrpSpPr/>
          <p:nvPr/>
        </p:nvGrpSpPr>
        <p:grpSpPr>
          <a:xfrm rot="310001">
            <a:off x="3012792" y="1126763"/>
            <a:ext cx="8005213" cy="618708"/>
            <a:chOff x="870622" y="2235570"/>
            <a:chExt cx="8005213" cy="618708"/>
          </a:xfrm>
        </p:grpSpPr>
        <p:sp>
          <p:nvSpPr>
            <p:cNvPr id="14" name="Rounded Rectangular Callout 13"/>
            <p:cNvSpPr/>
            <p:nvPr/>
          </p:nvSpPr>
          <p:spPr>
            <a:xfrm rot="21312115">
              <a:off x="870622" y="2407951"/>
              <a:ext cx="7943059" cy="408623"/>
            </a:xfrm>
            <a:prstGeom prst="wedgeRoundRectCallout">
              <a:avLst>
                <a:gd name="adj1" fmla="val -58344"/>
                <a:gd name="adj2" fmla="val -7417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21289999">
              <a:off x="968055" y="2235570"/>
              <a:ext cx="7907780" cy="618708"/>
            </a:xfrm>
            <a:prstGeom prst="roundRect">
              <a:avLst>
                <a:gd name="adj" fmla="val 9665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dirty="0" err="1">
                  <a:latin typeface="Calibri" panose="020F0502020204030204" pitchFamily="34" charset="0"/>
                </a:rPr>
                <a:t>Nội</a:t>
              </a:r>
              <a:r>
                <a:rPr lang="en-US" sz="3200" dirty="0">
                  <a:latin typeface="Calibri" panose="020F0502020204030204" pitchFamily="34" charset="0"/>
                </a:rPr>
                <a:t> dung </a:t>
              </a:r>
              <a:r>
                <a:rPr lang="en-US" sz="3200" dirty="0" err="1">
                  <a:latin typeface="Calibri" panose="020F0502020204030204" pitchFamily="34" charset="0"/>
                </a:rPr>
                <a:t>chính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của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mỗi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tranh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là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gì</a:t>
              </a:r>
              <a:r>
                <a:rPr lang="en-US" sz="3200" dirty="0" smtClean="0">
                  <a:latin typeface="Calibri" panose="020F0502020204030204" pitchFamily="34" charset="0"/>
                </a:rPr>
                <a:t>?</a:t>
              </a:r>
              <a:endParaRPr lang="en-US" sz="3200" dirty="0">
                <a:latin typeface="Calibri" panose="020F050202020403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596" y="2370810"/>
            <a:ext cx="5237614" cy="3104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0079" y="2403938"/>
            <a:ext cx="5539520" cy="3038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0" y="876073"/>
            <a:ext cx="1264636" cy="1264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1596" y="5542704"/>
            <a:ext cx="524696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</a:rPr>
              <a:t>Cả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nhà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cùng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nhau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đi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dã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ngoại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nói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chuyện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vui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vẻ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</a:rPr>
              <a:t>chỉ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cậu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bé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đang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chăm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chú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vào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chiếc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điện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thoại</a:t>
            </a:r>
            <a:r>
              <a:rPr lang="en-US" sz="2400" dirty="0" smtClean="0">
                <a:latin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32370" y="5542704"/>
            <a:ext cx="532806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</a:rPr>
              <a:t>Bố, mẹ và chị gái đều chăm chú vào các công việc riêng, không ai chơi cùng cậu bé</a:t>
            </a:r>
            <a:r>
              <a:rPr lang="vi-VN" sz="2400" dirty="0" smtClean="0">
                <a:latin typeface="Calibri" panose="020F0502020204030204" pitchFamily="34" charset="0"/>
              </a:rPr>
              <a:t>.</a:t>
            </a:r>
            <a:endParaRPr lang="vi-VN" sz="2400" dirty="0">
              <a:latin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83192" cy="108578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0878618" y="233755"/>
            <a:ext cx="886691" cy="609600"/>
          </a:xfrm>
          <a:prstGeom prst="roundRect">
            <a:avLst/>
          </a:prstGeom>
          <a:solidFill>
            <a:srgbClr val="FFF5D1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LUN</a:t>
            </a:r>
          </a:p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266257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08868" y="272675"/>
            <a:ext cx="7993873" cy="64698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8, 9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trang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srgbClr val="E53238"/>
                </a:solidFill>
                <a:latin typeface="Calibri" panose="020F0502020204030204" pitchFamily="34" charset="0"/>
              </a:rPr>
              <a:t>11/SGK</a:t>
            </a:r>
            <a:endParaRPr lang="en-US" sz="3200" b="1" dirty="0">
              <a:solidFill>
                <a:srgbClr val="E53238"/>
              </a:solidFill>
              <a:latin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 rot="310001">
            <a:off x="3648481" y="752906"/>
            <a:ext cx="8051214" cy="3046675"/>
            <a:chOff x="885738" y="2513117"/>
            <a:chExt cx="8051214" cy="1139726"/>
          </a:xfrm>
        </p:grpSpPr>
        <p:sp>
          <p:nvSpPr>
            <p:cNvPr id="14" name="Rounded Rectangular Callout 13"/>
            <p:cNvSpPr/>
            <p:nvPr/>
          </p:nvSpPr>
          <p:spPr>
            <a:xfrm rot="21312115">
              <a:off x="885738" y="2585857"/>
              <a:ext cx="8046720" cy="408623"/>
            </a:xfrm>
            <a:prstGeom prst="wedgeRoundRectCallout">
              <a:avLst>
                <a:gd name="adj1" fmla="val -58344"/>
                <a:gd name="adj2" fmla="val -7417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21289999">
              <a:off x="1029172" y="2513117"/>
              <a:ext cx="7907780" cy="1139726"/>
            </a:xfrm>
            <a:prstGeom prst="roundRect">
              <a:avLst>
                <a:gd name="adj" fmla="val 9665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200" dirty="0" err="1">
                  <a:latin typeface="Calibri" panose="020F0502020204030204" pitchFamily="34" charset="0"/>
                </a:rPr>
                <a:t>Em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hãy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</a:rPr>
                <a:t>đóng</a:t>
              </a:r>
              <a:r>
                <a:rPr lang="en-US" sz="3200" b="1" dirty="0">
                  <a:latin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</a:rPr>
                <a:t>va</a:t>
              </a:r>
              <a:r>
                <a:rPr lang="en-US" sz="3200" dirty="0" err="1">
                  <a:latin typeface="Calibri" panose="020F0502020204030204" pitchFamily="34" charset="0"/>
                </a:rPr>
                <a:t>i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và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</a:rPr>
                <a:t>thể</a:t>
              </a:r>
              <a:r>
                <a:rPr lang="en-US" sz="3200" b="1" dirty="0">
                  <a:latin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</a:rPr>
                <a:t>hiện</a:t>
              </a:r>
              <a:r>
                <a:rPr lang="en-US" sz="3200" b="1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cách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ứng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xử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của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em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trong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mỗi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tình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 smtClean="0">
                  <a:latin typeface="Calibri" panose="020F0502020204030204" pitchFamily="34" charset="0"/>
                </a:rPr>
                <a:t>huống</a:t>
              </a:r>
              <a:endParaRPr lang="en-US" sz="3200" dirty="0">
                <a:latin typeface="Calibri" panose="020F050202020403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220" y="3608795"/>
            <a:ext cx="5237614" cy="3104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4801" y="3675052"/>
            <a:ext cx="5539520" cy="303848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0" y="4663452"/>
            <a:ext cx="1933929" cy="995422"/>
          </a:xfrm>
          <a:prstGeom prst="wedgeEllipseCallout">
            <a:avLst>
              <a:gd name="adj1" fmla="val 58504"/>
              <a:gd name="adj2" fmla="val 26554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Nhân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vật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sắm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vai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9202741" y="4863560"/>
            <a:ext cx="1933929" cy="995422"/>
          </a:xfrm>
          <a:prstGeom prst="wedgeEllipseCallout">
            <a:avLst>
              <a:gd name="adj1" fmla="val 59326"/>
              <a:gd name="adj2" fmla="val -9391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Nhân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vật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sắm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vai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/>
        </p:blipFill>
        <p:spPr>
          <a:xfrm>
            <a:off x="648767" y="1030624"/>
            <a:ext cx="2476500" cy="23349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83192" cy="108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3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597048" y="233539"/>
            <a:ext cx="3975452" cy="64698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Thử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ứng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E53238"/>
                </a:solidFill>
                <a:latin typeface="Calibri" panose="020F0502020204030204" pitchFamily="34" charset="0"/>
              </a:rPr>
              <a:t>xử</a:t>
            </a:r>
            <a:endParaRPr lang="en-US" sz="3200" b="1" dirty="0">
              <a:solidFill>
                <a:srgbClr val="E53238"/>
              </a:solidFill>
              <a:latin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9797" y="1322250"/>
            <a:ext cx="5671309" cy="3104737"/>
            <a:chOff x="269797" y="1322250"/>
            <a:chExt cx="5671309" cy="31047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3492" y="1322250"/>
              <a:ext cx="5237614" cy="3104737"/>
            </a:xfrm>
            <a:prstGeom prst="rect">
              <a:avLst/>
            </a:prstGeom>
          </p:spPr>
        </p:pic>
        <p:sp>
          <p:nvSpPr>
            <p:cNvPr id="6" name="Oval Callout 5"/>
            <p:cNvSpPr/>
            <p:nvPr/>
          </p:nvSpPr>
          <p:spPr>
            <a:xfrm>
              <a:off x="269797" y="2404815"/>
              <a:ext cx="1933929" cy="995422"/>
            </a:xfrm>
            <a:prstGeom prst="wedgeEllipseCallout">
              <a:avLst>
                <a:gd name="adj1" fmla="val 58504"/>
                <a:gd name="adj2" fmla="val 26554"/>
              </a:avLst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Nhân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vật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sắm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vai</a:t>
              </a:r>
              <a:endParaRPr lang="en-US" sz="20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374801" y="1388507"/>
            <a:ext cx="5539520" cy="3038480"/>
            <a:chOff x="6374801" y="3675052"/>
            <a:chExt cx="5539520" cy="30384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74801" y="3675052"/>
              <a:ext cx="5539520" cy="3038480"/>
            </a:xfrm>
            <a:prstGeom prst="rect">
              <a:avLst/>
            </a:prstGeom>
          </p:spPr>
        </p:pic>
        <p:sp>
          <p:nvSpPr>
            <p:cNvPr id="13" name="Oval Callout 12"/>
            <p:cNvSpPr/>
            <p:nvPr/>
          </p:nvSpPr>
          <p:spPr>
            <a:xfrm>
              <a:off x="9202741" y="4863560"/>
              <a:ext cx="1933929" cy="995422"/>
            </a:xfrm>
            <a:prstGeom prst="wedgeEllipseCallout">
              <a:avLst>
                <a:gd name="adj1" fmla="val 59326"/>
                <a:gd name="adj2" fmla="val -9391"/>
              </a:avLst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Nhân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vật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sắm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vai</a:t>
              </a:r>
              <a:endParaRPr lang="en-US" sz="2000" dirty="0">
                <a:latin typeface="Calibri" panose="020F050202020403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/>
        </p:blipFill>
        <p:spPr>
          <a:xfrm>
            <a:off x="4421080" y="3400237"/>
            <a:ext cx="3473747" cy="3275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83192" cy="108578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954906" y="546150"/>
            <a:ext cx="734786" cy="733814"/>
          </a:xfrm>
          <a:prstGeom prst="ellipse">
            <a:avLst/>
          </a:prstGeom>
          <a:solidFill>
            <a:srgbClr val="FFE89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150192" y="589014"/>
            <a:ext cx="734786" cy="733814"/>
          </a:xfrm>
          <a:prstGeom prst="ellipse">
            <a:avLst/>
          </a:prstGeom>
          <a:solidFill>
            <a:srgbClr val="B4DE8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878618" y="233755"/>
            <a:ext cx="886691" cy="609600"/>
          </a:xfrm>
          <a:prstGeom prst="roundRect">
            <a:avLst/>
          </a:prstGeom>
          <a:solidFill>
            <a:srgbClr val="FFF5D1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LUN</a:t>
            </a:r>
          </a:p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32216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窗户, 室内&#10;&#10;已生成极高可信度的说明">
            <a:extLst>
              <a:ext uri="{FF2B5EF4-FFF2-40B4-BE49-F238E27FC236}">
                <a16:creationId xmlns:a16="http://schemas.microsoft.com/office/drawing/2014/main" id="{BAB84A25-32ED-4CFF-A5EA-6EEB83DDC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" y="0"/>
            <a:ext cx="12192000" cy="68580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153199" y="1597811"/>
            <a:ext cx="9885602" cy="1018699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</a:rPr>
              <a:t>Mọi người trong gia đình cần </a:t>
            </a: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yêu thương, quan tâm và chăm sóc</a:t>
            </a:r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</a:rPr>
              <a:t> lẫn nhau</a:t>
            </a:r>
            <a:r>
              <a:rPr lang="vi-VN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vi-VN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100286" y="2907101"/>
            <a:ext cx="9991428" cy="1018699"/>
          </a:xfrm>
          <a:prstGeom prst="roundRect">
            <a:avLst>
              <a:gd name="adj" fmla="val 1105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</a:rPr>
              <a:t>Tất cả mọi người nên </a:t>
            </a: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bày tỏ tình cảm</a:t>
            </a:r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</a:rPr>
              <a:t> của mình với người thân; </a:t>
            </a: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đề nghị</a:t>
            </a:r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</a:rPr>
              <a:t> hoặc </a:t>
            </a: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bày tỏ ý kiến</a:t>
            </a:r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</a:rPr>
              <a:t> khi cần thiết</a:t>
            </a:r>
            <a:r>
              <a:rPr lang="vi-VN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>
          <a:xfrm>
            <a:off x="2234545" y="4306521"/>
            <a:ext cx="3700756" cy="2489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4"/>
          <a:stretch/>
        </p:blipFill>
        <p:spPr>
          <a:xfrm>
            <a:off x="6288183" y="4214321"/>
            <a:ext cx="3502033" cy="2674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573" y="26752"/>
            <a:ext cx="580389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53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2744" y="1957387"/>
            <a:ext cx="4447419" cy="507972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702471" y="1349363"/>
            <a:ext cx="6185488" cy="1532334"/>
          </a:xfrm>
          <a:prstGeom prst="roundRect">
            <a:avLst/>
          </a:prstGeom>
          <a:solidFill>
            <a:srgbClr val="FFE89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</a:rPr>
              <a:t>Em cảm thấy như thế nào khi mọi người trong gia đình chia sẻ, dành thời gian cho nhau</a:t>
            </a:r>
            <a:r>
              <a:rPr lang="vi-VN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02472" y="3152648"/>
            <a:ext cx="6185488" cy="15323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Calibri" panose="020F0502020204030204" pitchFamily="34" charset="0"/>
              </a:rPr>
              <a:t>Em sẽ làm gì để thể hiện sự quan tâm, yêu thương với các thế hệ trong gia đình</a:t>
            </a:r>
            <a:r>
              <a:rPr lang="vi-VN" sz="2800" dirty="0" smtClean="0">
                <a:latin typeface="Calibri" panose="020F0502020204030204" pitchFamily="34" charset="0"/>
              </a:rPr>
              <a:t>?</a:t>
            </a:r>
            <a:endParaRPr lang="vi-VN" sz="2800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9433" y="444233"/>
            <a:ext cx="2650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 chia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sẻ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26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窗户, 室内&#10;&#10;已生成极高可信度的说明">
            <a:extLst>
              <a:ext uri="{FF2B5EF4-FFF2-40B4-BE49-F238E27FC236}">
                <a16:creationId xmlns:a16="http://schemas.microsoft.com/office/drawing/2014/main" id="{BAB84A25-32ED-4CFF-A5EA-6EEB83DDC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" y="0"/>
            <a:ext cx="12192000" cy="68580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765903" y="1849059"/>
            <a:ext cx="1986241" cy="690086"/>
          </a:xfrm>
          <a:prstGeom prst="roundRect">
            <a:avLst>
              <a:gd name="adj" fmla="val 11056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endParaRPr lang="en-US" sz="2400" b="1" kern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095999" y="1812948"/>
            <a:ext cx="1986241" cy="690086"/>
          </a:xfrm>
          <a:prstGeom prst="roundRect">
            <a:avLst>
              <a:gd name="adj" fmla="val 1105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6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endParaRPr lang="en-US" sz="2400" b="1" kern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78149" y="1849059"/>
            <a:ext cx="3164301" cy="690086"/>
          </a:xfrm>
          <a:prstGeom prst="roundRect">
            <a:avLst>
              <a:gd name="adj" fmla="val 1105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endParaRPr lang="en-US" sz="2400" b="1" kern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12051" b="25796"/>
          <a:stretch/>
        </p:blipFill>
        <p:spPr>
          <a:xfrm>
            <a:off x="6095999" y="2879865"/>
            <a:ext cx="5156890" cy="2500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grpSp>
        <p:nvGrpSpPr>
          <p:cNvPr id="17" name="Group 16"/>
          <p:cNvGrpSpPr/>
          <p:nvPr/>
        </p:nvGrpSpPr>
        <p:grpSpPr>
          <a:xfrm>
            <a:off x="306663" y="2879865"/>
            <a:ext cx="5280098" cy="3173090"/>
            <a:chOff x="306663" y="2879865"/>
            <a:chExt cx="5280098" cy="3173090"/>
          </a:xfrm>
        </p:grpSpPr>
        <p:sp>
          <p:nvSpPr>
            <p:cNvPr id="6" name="Rounded Rectangle 5"/>
            <p:cNvSpPr/>
            <p:nvPr/>
          </p:nvSpPr>
          <p:spPr>
            <a:xfrm>
              <a:off x="306663" y="2879865"/>
              <a:ext cx="5280098" cy="3130642"/>
            </a:xfrm>
            <a:prstGeom prst="roundRect">
              <a:avLst>
                <a:gd name="adj" fmla="val 13176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6663" y="3111747"/>
              <a:ext cx="2402632" cy="203629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2447" y="2926349"/>
              <a:ext cx="2326629" cy="312660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4053" y="93955"/>
            <a:ext cx="5803895" cy="167654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878618" y="233755"/>
            <a:ext cx="886691" cy="609600"/>
          </a:xfrm>
          <a:prstGeom prst="roundRect">
            <a:avLst/>
          </a:prstGeom>
          <a:solidFill>
            <a:srgbClr val="FFF5D1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LUN</a:t>
            </a:r>
          </a:p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399449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829426" y="825175"/>
            <a:ext cx="8492166" cy="1736646"/>
          </a:xfrm>
          <a:prstGeom prst="wedgeRoundRectCallout">
            <a:avLst>
              <a:gd name="adj1" fmla="val -57375"/>
              <a:gd name="adj2" fmla="val -2808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Calibri" panose="020F0502020204030204" pitchFamily="34" charset="0"/>
              </a:rPr>
              <a:t>Em hãy tiếp tục thực hiện những </a:t>
            </a:r>
            <a:r>
              <a:rPr lang="vi-VN" sz="3200" b="1" dirty="0">
                <a:latin typeface="Calibri" panose="020F0502020204030204" pitchFamily="34" charset="0"/>
              </a:rPr>
              <a:t>hành động thể hiện tình yêu thương </a:t>
            </a:r>
            <a:r>
              <a:rPr lang="vi-VN" sz="3200" dirty="0">
                <a:latin typeface="Calibri" panose="020F0502020204030204" pitchFamily="34" charset="0"/>
              </a:rPr>
              <a:t>và </a:t>
            </a:r>
            <a:r>
              <a:rPr lang="vi-VN" sz="3200" b="1" dirty="0">
                <a:latin typeface="Calibri" panose="020F0502020204030204" pitchFamily="34" charset="0"/>
              </a:rPr>
              <a:t>quan tâm </a:t>
            </a:r>
            <a:r>
              <a:rPr lang="vi-VN" sz="3200" dirty="0">
                <a:latin typeface="Calibri" panose="020F0502020204030204" pitchFamily="34" charset="0"/>
              </a:rPr>
              <a:t>với bố mẹ, ông bà trong gia đình nhé</a:t>
            </a:r>
            <a:r>
              <a:rPr lang="vi-VN" sz="3200" dirty="0" smtClean="0">
                <a:latin typeface="Calibri" panose="020F0502020204030204" pitchFamily="34" charset="0"/>
              </a:rPr>
              <a:t>!</a:t>
            </a:r>
            <a:endParaRPr lang="vi-VN" sz="32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882E2E"/>
              </a:clrFrom>
              <a:clrTo>
                <a:srgbClr val="882E2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8"/>
          <a:stretch/>
        </p:blipFill>
        <p:spPr>
          <a:xfrm>
            <a:off x="7922721" y="3006043"/>
            <a:ext cx="4269279" cy="3851957"/>
          </a:xfrm>
          <a:prstGeom prst="rect">
            <a:avLst/>
          </a:prstGeom>
        </p:spPr>
      </p:pic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10185" y="155210"/>
            <a:ext cx="2658612" cy="244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8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805149-5976-47CC-B361-23D7D927D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BEB8C361-C012-4E7F-981F-08CFB5CA2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6000" y="408710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44159" y="837336"/>
            <a:ext cx="550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8100" y="2700465"/>
            <a:ext cx="895580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9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805149-5976-47CC-B361-23D7D927D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16111" y="673636"/>
            <a:ext cx="5759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230" y="1347723"/>
            <a:ext cx="5023539" cy="1511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141" y="2609355"/>
            <a:ext cx="8571719" cy="186553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878618" y="233755"/>
            <a:ext cx="886691" cy="609600"/>
          </a:xfrm>
          <a:prstGeom prst="roundRect">
            <a:avLst/>
          </a:prstGeom>
          <a:solidFill>
            <a:srgbClr val="FFF5D1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LUN</a:t>
            </a:r>
          </a:p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41803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778" y="181945"/>
            <a:ext cx="5739082" cy="1175949"/>
          </a:xfrm>
          <a:prstGeom prst="rect">
            <a:avLst/>
          </a:prstGeom>
        </p:spPr>
      </p:pic>
      <p:pic>
        <p:nvPicPr>
          <p:cNvPr id="15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6820" y="373857"/>
            <a:ext cx="5605180" cy="114851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58152" y="1231543"/>
            <a:ext cx="991892" cy="981751"/>
          </a:xfrm>
          <a:prstGeom prst="ellipse">
            <a:avLst/>
          </a:prstGeom>
          <a:solidFill>
            <a:schemeClr val="bg1"/>
          </a:solidFill>
          <a:ln>
            <a:solidFill>
              <a:srgbClr val="FF6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6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87"/>
          <a:stretch/>
        </p:blipFill>
        <p:spPr>
          <a:xfrm>
            <a:off x="7400861" y="4844934"/>
            <a:ext cx="2574774" cy="1635457"/>
          </a:xfrm>
          <a:prstGeom prst="ellipse">
            <a:avLst/>
          </a:prstGeom>
          <a:ln w="19050">
            <a:solidFill>
              <a:srgbClr val="5B9BD5">
                <a:lumMod val="60000"/>
                <a:lumOff val="4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9569" y="2201038"/>
            <a:ext cx="5517358" cy="274953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878618" y="233755"/>
            <a:ext cx="886691" cy="609600"/>
          </a:xfrm>
          <a:prstGeom prst="roundRect">
            <a:avLst/>
          </a:prstGeom>
          <a:solidFill>
            <a:srgbClr val="FFF5D1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LUN</a:t>
            </a:r>
          </a:p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20875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85 0.00486 L -4.58333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32461 0.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. Light Bulb With Rays Of Light. Cartoon Funny.. Royalty  Free Cliparts, Vectors, And Stock Illustration. Image 66658013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9" y="0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" t="-1484" r="1854" b="-1"/>
          <a:stretch/>
        </p:blipFill>
        <p:spPr>
          <a:xfrm>
            <a:off x="6075336" y="1264331"/>
            <a:ext cx="5889356" cy="4791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1343186" y="241789"/>
            <a:ext cx="7971296" cy="64698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hỏi</a:t>
            </a:r>
            <a:r>
              <a:rPr lang="en-US" sz="3200" b="1" dirty="0" smtClean="0">
                <a:solidFill>
                  <a:srgbClr val="E53238"/>
                </a:solidFill>
                <a:latin typeface="Calibri" panose="020F0502020204030204" pitchFamily="34" charset="0"/>
              </a:rPr>
              <a:t>:</a:t>
            </a:r>
            <a:endParaRPr lang="en-US" sz="3200" b="1" dirty="0">
              <a:solidFill>
                <a:srgbClr val="E53238"/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40128" y="2296278"/>
            <a:ext cx="5254128" cy="1184182"/>
            <a:chOff x="540128" y="2514939"/>
            <a:chExt cx="5254128" cy="1184182"/>
          </a:xfrm>
        </p:grpSpPr>
        <p:sp>
          <p:nvSpPr>
            <p:cNvPr id="6" name="Rounded Rectangular Callout 5"/>
            <p:cNvSpPr/>
            <p:nvPr/>
          </p:nvSpPr>
          <p:spPr>
            <a:xfrm rot="21358304">
              <a:off x="540128" y="2514939"/>
              <a:ext cx="5254128" cy="1152000"/>
            </a:xfrm>
            <a:prstGeom prst="wedgeRoundRectCallout">
              <a:avLst>
                <a:gd name="adj1" fmla="val 45274"/>
                <a:gd name="adj2" fmla="val 95836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74334" y="2621903"/>
              <a:ext cx="478571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</a:rPr>
                <a:t>Mọi người trong gia đình bạn An đang làm gì</a:t>
              </a:r>
              <a:r>
                <a:rPr lang="vi-VN" sz="3200" b="1" dirty="0" smtClean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</a:rPr>
                <a:t>?</a:t>
              </a:r>
              <a:endParaRPr lang="vi-V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10878618" y="233755"/>
            <a:ext cx="886691" cy="609600"/>
          </a:xfrm>
          <a:prstGeom prst="roundRect">
            <a:avLst/>
          </a:prstGeom>
          <a:solidFill>
            <a:srgbClr val="FFF5D1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LUN</a:t>
            </a:r>
          </a:p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6825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. Light Bulb With Rays Of Light. Cartoon Funny.. Royalty  Free Cliparts, Vectors, And Stock Illustration. Image 66658013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9" y="0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" t="-1484" r="1854" b="-1"/>
          <a:stretch/>
        </p:blipFill>
        <p:spPr>
          <a:xfrm>
            <a:off x="6107880" y="1242529"/>
            <a:ext cx="5889356" cy="4791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1343185" y="241789"/>
            <a:ext cx="7878307" cy="64698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hỏi</a:t>
            </a:r>
            <a:r>
              <a:rPr lang="en-US" sz="3200" b="1" dirty="0" smtClean="0">
                <a:solidFill>
                  <a:srgbClr val="E53238"/>
                </a:solidFill>
                <a:latin typeface="Calibri" panose="020F0502020204030204" pitchFamily="34" charset="0"/>
              </a:rPr>
              <a:t>:</a:t>
            </a:r>
            <a:endParaRPr lang="en-US" sz="3200" b="1" dirty="0">
              <a:solidFill>
                <a:srgbClr val="E53238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091" y="1163478"/>
            <a:ext cx="5501307" cy="1938814"/>
          </a:xfrm>
          <a:prstGeom prst="roundRect">
            <a:avLst>
              <a:gd name="adj" fmla="val 11056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</a:rPr>
              <a:t>Em hãy giới thiệu các thành viên trong gia đình bạn An theo </a:t>
            </a:r>
            <a:r>
              <a:rPr lang="vi-VN" sz="2800" b="1" dirty="0">
                <a:latin typeface="Calibri" panose="020F0502020204030204" pitchFamily="34" charset="0"/>
              </a:rPr>
              <a:t>thứ tự từ người nhiều tuổi đến người ít tuổi</a:t>
            </a:r>
            <a:r>
              <a:rPr lang="vi-VN" sz="2800" b="1" dirty="0" smtClean="0">
                <a:latin typeface="Calibri" panose="020F0502020204030204" pitchFamily="34" charset="0"/>
              </a:rPr>
              <a:t>.</a:t>
            </a:r>
            <a:endParaRPr lang="vi-VN" sz="2800" b="1" dirty="0"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05536" y="3752787"/>
            <a:ext cx="1220497" cy="64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99099" y="3752787"/>
            <a:ext cx="1278315" cy="64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04138" y="4827071"/>
            <a:ext cx="2033018" cy="64008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4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456121" y="4810653"/>
            <a:ext cx="1544925" cy="64008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C5EFFD"/>
              </a:clrFrom>
              <a:clrTo>
                <a:srgbClr val="C5E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84" b="98649" l="8871" r="98387"/>
                    </a14:imgEffect>
                  </a14:imgLayer>
                </a14:imgProps>
              </a:ext>
            </a:extLst>
          </a:blip>
          <a:srcRect l="9910"/>
          <a:stretch/>
        </p:blipFill>
        <p:spPr>
          <a:xfrm>
            <a:off x="789274" y="3687902"/>
            <a:ext cx="629729" cy="703051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65" b="94304" l="9639" r="89157">
                        <a14:foregroundMark x1="34940" y1="68354" x2="51807" y2="74051"/>
                        <a14:foregroundMark x1="56627" y1="67722" x2="62048" y2="74051"/>
                      </a14:backgroundRemoval>
                    </a14:imgEffect>
                  </a14:imgLayer>
                </a14:imgProps>
              </a:ext>
            </a:extLst>
          </a:blip>
          <a:srcRect r="11307"/>
          <a:stretch/>
        </p:blipFill>
        <p:spPr>
          <a:xfrm>
            <a:off x="4323492" y="3689649"/>
            <a:ext cx="672649" cy="721854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17" b="95775" l="8257" r="935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950" y="4680555"/>
            <a:ext cx="694571" cy="803015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87" b="99338" l="3665" r="942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0909" y="4810653"/>
            <a:ext cx="683764" cy="672917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2476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202069" y="1283294"/>
            <a:ext cx="5501307" cy="1150144"/>
          </a:xfrm>
          <a:prstGeom prst="roundRect">
            <a:avLst>
              <a:gd name="adj" fmla="val 11056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</a:rPr>
              <a:t>Gia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đình</a:t>
            </a:r>
            <a:r>
              <a:rPr lang="en-US" sz="3200" dirty="0">
                <a:latin typeface="Calibri" panose="020F0502020204030204" pitchFamily="34" charset="0"/>
              </a:rPr>
              <a:t> An </a:t>
            </a:r>
            <a:r>
              <a:rPr lang="en-US" sz="3200" dirty="0" err="1">
                <a:latin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mấy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ai</a:t>
            </a:r>
            <a:r>
              <a:rPr lang="en-US" sz="3200" dirty="0">
                <a:latin typeface="Calibri" panose="020F0502020204030204" pitchFamily="34" charset="0"/>
              </a:rPr>
              <a:t>? </a:t>
            </a:r>
          </a:p>
        </p:txBody>
      </p:sp>
      <p:pic>
        <p:nvPicPr>
          <p:cNvPr id="1026" name="Picture 2" descr="Vector Illustration. Light Bulb With Rays Of Light. Cartoon Funny.. Royalty  Free Cliparts, Vectors, And Stock Illustration. Image 66658013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9" y="0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" t="-1484" r="1854" b="-1"/>
          <a:stretch/>
        </p:blipFill>
        <p:spPr>
          <a:xfrm>
            <a:off x="6107880" y="1242529"/>
            <a:ext cx="5889356" cy="4791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1343185" y="241789"/>
            <a:ext cx="7878307" cy="64698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05085" y="3079842"/>
            <a:ext cx="1220497" cy="64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07645" y="3096900"/>
            <a:ext cx="1278315" cy="64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02668" y="3719926"/>
            <a:ext cx="1836231" cy="284246"/>
            <a:chOff x="1452809" y="4069783"/>
            <a:chExt cx="2139070" cy="440224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468438" y="4069783"/>
              <a:ext cx="0" cy="413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452809" y="4495078"/>
              <a:ext cx="213907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591879" y="4096201"/>
              <a:ext cx="0" cy="413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>
            <a:off x="3053542" y="4009115"/>
            <a:ext cx="0" cy="27213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 flipV="1">
            <a:off x="1819207" y="4273980"/>
            <a:ext cx="2560110" cy="338639"/>
            <a:chOff x="1452809" y="4096201"/>
            <a:chExt cx="2139070" cy="413806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456841" y="4096201"/>
              <a:ext cx="0" cy="413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452809" y="4495078"/>
              <a:ext cx="213907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591879" y="4096201"/>
              <a:ext cx="0" cy="413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Rounded Rectangle 24"/>
          <p:cNvSpPr/>
          <p:nvPr/>
        </p:nvSpPr>
        <p:spPr>
          <a:xfrm>
            <a:off x="802698" y="4604052"/>
            <a:ext cx="2033018" cy="64008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331660" y="4624836"/>
            <a:ext cx="2101948" cy="64008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An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02757" y="3183802"/>
            <a:ext cx="530352" cy="466276"/>
          </a:xfrm>
          <a:prstGeom prst="ellipse">
            <a:avLst/>
          </a:prstGeom>
          <a:solidFill>
            <a:srgbClr val="B4D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VNI-Avo" pitchFamily="2" charset="0"/>
              </a:rPr>
              <a:t>1</a:t>
            </a:r>
            <a:endParaRPr lang="en-US" sz="28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02757" y="4711738"/>
            <a:ext cx="530352" cy="466276"/>
          </a:xfrm>
          <a:prstGeom prst="ellipse">
            <a:avLst/>
          </a:prstGeom>
          <a:solidFill>
            <a:srgbClr val="FFE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VNI-Avo" pitchFamily="2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C5EFFD"/>
              </a:clrFrom>
              <a:clrTo>
                <a:srgbClr val="C5E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84" b="98649" l="8871" r="98387"/>
                    </a14:imgEffect>
                  </a14:imgLayer>
                </a14:imgProps>
              </a:ext>
            </a:extLst>
          </a:blip>
          <a:srcRect l="9910"/>
          <a:stretch/>
        </p:blipFill>
        <p:spPr>
          <a:xfrm>
            <a:off x="785905" y="3087186"/>
            <a:ext cx="629729" cy="703051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65" b="94304" l="9639" r="89157">
                        <a14:foregroundMark x1="34940" y1="68354" x2="51807" y2="74051"/>
                        <a14:foregroundMark x1="56627" y1="67722" x2="62048" y2="74051"/>
                      </a14:backgroundRemoval>
                    </a14:imgEffect>
                  </a14:imgLayer>
                </a14:imgProps>
              </a:ext>
            </a:extLst>
          </a:blip>
          <a:srcRect r="11307"/>
          <a:stretch/>
        </p:blipFill>
        <p:spPr>
          <a:xfrm>
            <a:off x="4682347" y="3038954"/>
            <a:ext cx="672649" cy="721854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17" b="95775" l="8257" r="935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782" y="4148900"/>
            <a:ext cx="545333" cy="630476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87" b="99338" l="3665" r="942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1520" y="4148900"/>
            <a:ext cx="683764" cy="672917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5477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25" grpId="0" animBg="1"/>
      <p:bldP spid="26" grpId="0" animBg="1"/>
      <p:bldP spid="2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窗户, 室内&#10;&#10;已生成极高可信度的说明">
            <a:extLst>
              <a:ext uri="{FF2B5EF4-FFF2-40B4-BE49-F238E27FC236}">
                <a16:creationId xmlns:a16="http://schemas.microsoft.com/office/drawing/2014/main" id="{BAB84A25-32ED-4CFF-A5EA-6EEB83DDC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00722" y="1948904"/>
            <a:ext cx="6383131" cy="1281589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err="1">
                <a:latin typeface="Calibri" panose="020F0502020204030204" pitchFamily="34" charset="0"/>
              </a:rPr>
              <a:t>Gia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đình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b="1" dirty="0">
                <a:latin typeface="Calibri" panose="020F0502020204030204" pitchFamily="34" charset="0"/>
              </a:rPr>
              <a:t>2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thế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hệ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gồm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bố</a:t>
            </a:r>
            <a:r>
              <a:rPr lang="en-US" sz="3600" b="1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mẹ</a:t>
            </a:r>
            <a:r>
              <a:rPr lang="en-US" sz="3600" b="1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các</a:t>
            </a:r>
            <a:r>
              <a:rPr lang="en-US" sz="3600" b="1" dirty="0">
                <a:latin typeface="Calibri" panose="020F0502020204030204" pitchFamily="34" charset="0"/>
              </a:rPr>
              <a:t> </a:t>
            </a:r>
            <a:r>
              <a:rPr lang="en-US" sz="3600" b="1" dirty="0" smtClean="0">
                <a:latin typeface="Calibri" panose="020F0502020204030204" pitchFamily="34" charset="0"/>
              </a:rPr>
              <a:t>con</a:t>
            </a:r>
            <a:endParaRPr lang="en-US" sz="3600" b="1" dirty="0">
              <a:latin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00722" y="3486495"/>
            <a:ext cx="6279108" cy="1281589"/>
          </a:xfrm>
          <a:prstGeom prst="roundRect">
            <a:avLst>
              <a:gd name="adj" fmla="val 11056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</a:rPr>
              <a:t>Thế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hệ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thứ</a:t>
            </a:r>
            <a:r>
              <a:rPr lang="en-US" sz="3600" b="1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nhất</a:t>
            </a:r>
            <a:r>
              <a:rPr lang="en-US" sz="3600" b="1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bố</a:t>
            </a:r>
            <a:r>
              <a:rPr lang="en-US" sz="3600" b="1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mẹ</a:t>
            </a:r>
            <a:endParaRPr lang="en-US" sz="3600" b="1" dirty="0">
              <a:latin typeface="Calibri" panose="020F0502020204030204" pitchFamily="34" charset="0"/>
            </a:endParaRPr>
          </a:p>
          <a:p>
            <a:r>
              <a:rPr lang="en-US" sz="3600" dirty="0" err="1">
                <a:latin typeface="Calibri" panose="020F0502020204030204" pitchFamily="34" charset="0"/>
              </a:rPr>
              <a:t>Thế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hệ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thứ</a:t>
            </a:r>
            <a:r>
              <a:rPr lang="en-US" sz="3600" b="1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hai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các</a:t>
            </a:r>
            <a:r>
              <a:rPr lang="en-US" sz="3600" b="1" dirty="0">
                <a:latin typeface="Calibri" panose="020F0502020204030204" pitchFamily="34" charset="0"/>
              </a:rPr>
              <a:t> </a:t>
            </a:r>
            <a:r>
              <a:rPr lang="en-US" sz="3600" b="1" dirty="0" smtClean="0">
                <a:latin typeface="Calibri" panose="020F0502020204030204" pitchFamily="34" charset="0"/>
              </a:rPr>
              <a:t>con</a:t>
            </a:r>
            <a:endParaRPr lang="en-US" sz="3600" b="1" dirty="0">
              <a:latin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7" r="50212" b="46783"/>
          <a:stretch/>
        </p:blipFill>
        <p:spPr>
          <a:xfrm>
            <a:off x="8522734" y="2282294"/>
            <a:ext cx="3475249" cy="932104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7239838" y="2403854"/>
            <a:ext cx="1357257" cy="67700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VNI-Avo" pitchFamily="2" charset="0"/>
              </a:rPr>
              <a:t>Theá</a:t>
            </a:r>
            <a:r>
              <a:rPr lang="en-US" sz="20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VNI-Avo" pitchFamily="2" charset="0"/>
              </a:rPr>
              <a:t>heä</a:t>
            </a:r>
            <a:r>
              <a:rPr lang="en-US" sz="20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VNI-Avo" pitchFamily="2" charset="0"/>
              </a:rPr>
              <a:t>thöù</a:t>
            </a:r>
            <a:r>
              <a:rPr lang="en-US" sz="20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VNI-Avo" pitchFamily="2" charset="0"/>
              </a:rPr>
              <a:t>nhaát</a:t>
            </a:r>
            <a:endParaRPr lang="en-US" sz="20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239839" y="3513355"/>
            <a:ext cx="1357257" cy="677005"/>
          </a:xfrm>
          <a:prstGeom prst="roundRec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VNI-Avo" pitchFamily="2" charset="0"/>
              </a:rPr>
              <a:t>Theá</a:t>
            </a:r>
            <a:r>
              <a:rPr lang="en-US" sz="20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VNI-Avo" pitchFamily="2" charset="0"/>
              </a:rPr>
              <a:t>heä</a:t>
            </a:r>
            <a:r>
              <a:rPr lang="en-US" sz="20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VNI-Avo" pitchFamily="2" charset="0"/>
              </a:rPr>
              <a:t>thöù</a:t>
            </a:r>
            <a:r>
              <a:rPr lang="en-US" sz="2000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VNI-Avo" pitchFamily="2" charset="0"/>
              </a:rPr>
              <a:t>hai</a:t>
            </a:r>
            <a:endParaRPr lang="en-US" sz="2000" dirty="0">
              <a:solidFill>
                <a:schemeClr val="tx1"/>
              </a:solidFill>
              <a:latin typeface="VNI-Avo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55214" r="68259" b="22602"/>
          <a:stretch/>
        </p:blipFill>
        <p:spPr>
          <a:xfrm>
            <a:off x="10476347" y="3471647"/>
            <a:ext cx="987228" cy="10491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8" r="86784" b="22602"/>
          <a:stretch/>
        </p:blipFill>
        <p:spPr>
          <a:xfrm>
            <a:off x="8859043" y="3513355"/>
            <a:ext cx="801348" cy="965762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 flipV="1">
            <a:off x="9215694" y="3205449"/>
            <a:ext cx="1754267" cy="338639"/>
            <a:chOff x="1452809" y="4096201"/>
            <a:chExt cx="2139070" cy="413806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456841" y="4096201"/>
              <a:ext cx="0" cy="41380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>
            <a:xfrm>
              <a:off x="1452809" y="4495078"/>
              <a:ext cx="213907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>
            <a:xfrm>
              <a:off x="3591879" y="4096201"/>
              <a:ext cx="0" cy="41380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052" y="132782"/>
            <a:ext cx="5803895" cy="167654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878618" y="233755"/>
            <a:ext cx="886691" cy="609600"/>
          </a:xfrm>
          <a:prstGeom prst="roundRect">
            <a:avLst/>
          </a:prstGeom>
          <a:solidFill>
            <a:srgbClr val="FFF5D1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LUN</a:t>
            </a:r>
          </a:p>
          <a:p>
            <a:pPr algn="ctr"/>
            <a:r>
              <a:rPr lang="en-US" spc="300" dirty="0" smtClean="0">
                <a:solidFill>
                  <a:schemeClr val="bg1">
                    <a:lumMod val="65000"/>
                  </a:schemeClr>
                </a:solidFill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797112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三年级上册PPT课件范本-爱什么颜色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mpp25yh">
      <a:majorFont>
        <a:latin typeface="Arial" panose="020F0302020204030204"/>
        <a:ea typeface="黑体"/>
        <a:cs typeface=""/>
      </a:majorFont>
      <a:minorFont>
        <a:latin typeface="Arial" panose="020F0502020204030204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1049</Words>
  <Application>Microsoft Office PowerPoint</Application>
  <PresentationFormat>Widescreen</PresentationFormat>
  <Paragraphs>164</Paragraphs>
  <Slides>38</Slides>
  <Notes>18</Notes>
  <HiddenSlides>1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微软雅黑</vt:lpstr>
      <vt:lpstr>Arial</vt:lpstr>
      <vt:lpstr>Calibri</vt:lpstr>
      <vt:lpstr>等线</vt:lpstr>
      <vt:lpstr>黑体</vt:lpstr>
      <vt:lpstr>Times New Roman</vt:lpstr>
      <vt:lpstr>VNI-Avo</vt:lpstr>
      <vt:lpstr>Wingdings</vt:lpstr>
      <vt:lpstr>Office 主题​​</vt:lpstr>
      <vt:lpstr>1_包图主题2</vt:lpstr>
      <vt:lpstr>包图主题2</vt:lpstr>
      <vt:lpstr>2_包图主题2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视频</dc:title>
  <dc:creator>lxl</dc:creator>
  <cp:lastModifiedBy>Admin</cp:lastModifiedBy>
  <cp:revision>94</cp:revision>
  <dcterms:created xsi:type="dcterms:W3CDTF">2017-09-15T02:25:26Z</dcterms:created>
  <dcterms:modified xsi:type="dcterms:W3CDTF">2021-08-12T08:34:10Z</dcterms:modified>
</cp:coreProperties>
</file>